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62" r:id="rId2"/>
    <p:sldMasterId id="2147483664" r:id="rId3"/>
    <p:sldMasterId id="2147483801" r:id="rId4"/>
  </p:sldMasterIdLst>
  <p:notesMasterIdLst>
    <p:notesMasterId r:id="rId53"/>
  </p:notesMasterIdLst>
  <p:sldIdLst>
    <p:sldId id="256" r:id="rId5"/>
    <p:sldId id="262" r:id="rId6"/>
    <p:sldId id="393" r:id="rId7"/>
    <p:sldId id="911" r:id="rId8"/>
    <p:sldId id="912" r:id="rId9"/>
    <p:sldId id="913" r:id="rId10"/>
    <p:sldId id="442" r:id="rId11"/>
    <p:sldId id="903" r:id="rId12"/>
    <p:sldId id="907" r:id="rId13"/>
    <p:sldId id="908" r:id="rId14"/>
    <p:sldId id="444" r:id="rId15"/>
    <p:sldId id="902" r:id="rId16"/>
    <p:sldId id="440" r:id="rId17"/>
    <p:sldId id="441" r:id="rId18"/>
    <p:sldId id="918" r:id="rId19"/>
    <p:sldId id="906" r:id="rId20"/>
    <p:sldId id="904" r:id="rId21"/>
    <p:sldId id="425" r:id="rId22"/>
    <p:sldId id="914" r:id="rId23"/>
    <p:sldId id="427" r:id="rId24"/>
    <p:sldId id="426" r:id="rId25"/>
    <p:sldId id="919" r:id="rId26"/>
    <p:sldId id="429" r:id="rId27"/>
    <p:sldId id="430" r:id="rId28"/>
    <p:sldId id="447" r:id="rId29"/>
    <p:sldId id="431" r:id="rId30"/>
    <p:sldId id="432" r:id="rId31"/>
    <p:sldId id="433" r:id="rId32"/>
    <p:sldId id="435" r:id="rId33"/>
    <p:sldId id="434" r:id="rId34"/>
    <p:sldId id="436" r:id="rId35"/>
    <p:sldId id="438" r:id="rId36"/>
    <p:sldId id="437" r:id="rId37"/>
    <p:sldId id="439" r:id="rId38"/>
    <p:sldId id="896" r:id="rId39"/>
    <p:sldId id="897" r:id="rId40"/>
    <p:sldId id="900" r:id="rId41"/>
    <p:sldId id="916" r:id="rId42"/>
    <p:sldId id="915" r:id="rId43"/>
    <p:sldId id="917" r:id="rId44"/>
    <p:sldId id="445" r:id="rId45"/>
    <p:sldId id="446" r:id="rId46"/>
    <p:sldId id="328" r:id="rId47"/>
    <p:sldId id="383" r:id="rId48"/>
    <p:sldId id="407" r:id="rId49"/>
    <p:sldId id="400" r:id="rId50"/>
    <p:sldId id="909" r:id="rId51"/>
    <p:sldId id="9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A0C0"/>
    <a:srgbClr val="21CB9C"/>
    <a:srgbClr val="E8EFF3"/>
    <a:srgbClr val="0F7890"/>
    <a:srgbClr val="959BCD"/>
    <a:srgbClr val="646464"/>
    <a:srgbClr val="239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6370" autoAdjust="0"/>
  </p:normalViewPr>
  <p:slideViewPr>
    <p:cSldViewPr snapToGrid="0" snapToObjects="1">
      <p:cViewPr varScale="1">
        <p:scale>
          <a:sx n="111" d="100"/>
          <a:sy n="111" d="100"/>
        </p:scale>
        <p:origin x="432"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9" d="100"/>
          <a:sy n="89" d="100"/>
        </p:scale>
        <p:origin x="384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28179A-246E-C948-AE5D-BF932728DE9C}"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364CF-F2E7-CF47-9707-3BBE1EEB2178}" type="slidenum">
              <a:rPr lang="en-US" smtClean="0"/>
              <a:t>‹#›</a:t>
            </a:fld>
            <a:endParaRPr lang="en-US"/>
          </a:p>
        </p:txBody>
      </p:sp>
    </p:spTree>
    <p:extLst>
      <p:ext uri="{BB962C8B-B14F-4D97-AF65-F5344CB8AC3E}">
        <p14:creationId xmlns:p14="http://schemas.microsoft.com/office/powerpoint/2010/main" val="207812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364CF-F2E7-CF47-9707-3BBE1EEB2178}" type="slidenum">
              <a:rPr lang="en-US" smtClean="0"/>
              <a:t>1</a:t>
            </a:fld>
            <a:endParaRPr lang="en-US"/>
          </a:p>
        </p:txBody>
      </p:sp>
    </p:spTree>
    <p:extLst>
      <p:ext uri="{BB962C8B-B14F-4D97-AF65-F5344CB8AC3E}">
        <p14:creationId xmlns:p14="http://schemas.microsoft.com/office/powerpoint/2010/main" val="134482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05690" y="1253329"/>
            <a:ext cx="11159567" cy="48278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85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QUOT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B51023-8981-0449-AB75-D4AB04D535EC}" type="datetimeFigureOut">
              <a:rPr lang="en-US" smtClean="0"/>
              <a:t>11/30/2018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52448A5-1518-014D-A31F-D8157FFA0AD7}" type="slidenum">
              <a:rPr lang="en-US" smtClean="0"/>
              <a:t>‹#›</a:t>
            </a:fld>
            <a:endParaRPr lang="en-US"/>
          </a:p>
        </p:txBody>
      </p:sp>
    </p:spTree>
    <p:extLst>
      <p:ext uri="{BB962C8B-B14F-4D97-AF65-F5344CB8AC3E}">
        <p14:creationId xmlns:p14="http://schemas.microsoft.com/office/powerpoint/2010/main" val="18766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424" y="1882588"/>
            <a:ext cx="7929282" cy="847164"/>
          </a:xfrm>
        </p:spPr>
        <p:txBody>
          <a:bodyPr anchor="b">
            <a:normAutofit/>
          </a:bodyPr>
          <a:lstStyle>
            <a:lvl1pPr algn="l">
              <a:defRPr lang="en-US" sz="4800" kern="1200" dirty="0" smtClean="0">
                <a:solidFill>
                  <a:schemeClr val="tx2"/>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273424" y="2875896"/>
            <a:ext cx="4244788" cy="40518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73424" y="5664356"/>
            <a:ext cx="6178176" cy="999067"/>
          </a:xfrm>
        </p:spPr>
        <p:txBody>
          <a:bodyPr>
            <a:normAutofit/>
          </a:bodyPr>
          <a:lstStyle>
            <a:lvl1pPr marL="0" indent="0">
              <a:buNone/>
              <a:defRPr sz="2000" b="0" i="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10221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3" y="0"/>
            <a:ext cx="9991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8557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22363"/>
            <a:ext cx="4555067" cy="672570"/>
          </a:xfrm>
        </p:spPr>
        <p:txBody>
          <a:bodyPr anchor="b">
            <a:normAutofit/>
          </a:bodyPr>
          <a:lstStyle>
            <a:lvl1pPr algn="l">
              <a:defRPr sz="4000" b="1" baseline="0">
                <a:solidFill>
                  <a:schemeClr val="bg1"/>
                </a:solidFill>
              </a:defRPr>
            </a:lvl1pPr>
          </a:lstStyle>
          <a:p>
            <a:r>
              <a:rPr lang="en-US" dirty="0"/>
              <a:t>MISSION STATEMENT</a:t>
            </a:r>
          </a:p>
        </p:txBody>
      </p:sp>
      <p:sp>
        <p:nvSpPr>
          <p:cNvPr id="3" name="Subtitle 2"/>
          <p:cNvSpPr>
            <a:spLocks noGrp="1"/>
          </p:cNvSpPr>
          <p:nvPr>
            <p:ph type="subTitle" idx="1" hasCustomPrompt="1"/>
          </p:nvPr>
        </p:nvSpPr>
        <p:spPr>
          <a:xfrm>
            <a:off x="838200" y="2437872"/>
            <a:ext cx="9465733" cy="1655762"/>
          </a:xfrm>
        </p:spPr>
        <p:txBody>
          <a:bodyPr>
            <a:normAutofit/>
          </a:bodyPr>
          <a:lstStyle>
            <a:lvl1pPr marL="0" indent="0" algn="l">
              <a:buNone/>
              <a:defRPr sz="2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nSpc>
                <a:spcPct val="100000"/>
              </a:lnSpc>
            </a:pPr>
            <a:r>
              <a:rPr lang="en-US" spc="300" dirty="0">
                <a:solidFill>
                  <a:schemeClr val="bg1"/>
                </a:solidFill>
              </a:rPr>
              <a:t>Eliminate friction from care delivery </a:t>
            </a:r>
          </a:p>
        </p:txBody>
      </p:sp>
      <p:sp>
        <p:nvSpPr>
          <p:cNvPr id="4" name="Date Placeholder 3"/>
          <p:cNvSpPr>
            <a:spLocks noGrp="1"/>
          </p:cNvSpPr>
          <p:nvPr>
            <p:ph type="dt" sz="half" idx="10"/>
          </p:nvPr>
        </p:nvSpPr>
        <p:spPr/>
        <p:txBody>
          <a:bodyPr/>
          <a:lstStyle/>
          <a:p>
            <a:fld id="{61570D80-DBC6-4548-9096-DAE7CB05EE32}"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995828-97AB-3F49-99CA-0709B365118C}" type="slidenum">
              <a:rPr lang="en-US" smtClean="0"/>
              <a:t>‹#›</a:t>
            </a:fld>
            <a:endParaRPr lang="en-US"/>
          </a:p>
        </p:txBody>
      </p:sp>
    </p:spTree>
    <p:extLst>
      <p:ext uri="{BB962C8B-B14F-4D97-AF65-F5344CB8AC3E}">
        <p14:creationId xmlns:p14="http://schemas.microsoft.com/office/powerpoint/2010/main" val="85067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9632" y="1152144"/>
            <a:ext cx="7070128" cy="2487168"/>
          </a:xfrm>
        </p:spPr>
        <p:txBody>
          <a:bodyPr anchor="b">
            <a:normAutofit/>
          </a:bodyPr>
          <a:lstStyle>
            <a:lvl1pPr algn="l">
              <a:lnSpc>
                <a:spcPct val="100000"/>
              </a:lnSpc>
              <a:defRPr sz="3600" b="0" baseline="0">
                <a:solidFill>
                  <a:schemeClr val="tx1"/>
                </a:solidFill>
                <a:latin typeface="+mj-lt"/>
              </a:defRPr>
            </a:lvl1pPr>
          </a:lstStyle>
          <a:p>
            <a:r>
              <a:rPr lang="en-US" dirty="0"/>
              <a:t>Add your case study/quote here you can bold </a:t>
            </a:r>
            <a:r>
              <a:rPr lang="en-US"/>
              <a:t>or highlight words </a:t>
            </a:r>
            <a:r>
              <a:rPr lang="en-US" dirty="0"/>
              <a:t>that are more important if you want them to stand out more</a:t>
            </a:r>
          </a:p>
        </p:txBody>
      </p:sp>
      <p:sp>
        <p:nvSpPr>
          <p:cNvPr id="4" name="Date Placeholder 3"/>
          <p:cNvSpPr>
            <a:spLocks noGrp="1"/>
          </p:cNvSpPr>
          <p:nvPr>
            <p:ph type="dt" sz="half" idx="10"/>
          </p:nvPr>
        </p:nvSpPr>
        <p:spPr/>
        <p:txBody>
          <a:bodyPr/>
          <a:lstStyle/>
          <a:p>
            <a:fld id="{51B51023-8981-0449-AB75-D4AB04D535EC}"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448A5-1518-014D-A31F-D8157FFA0AD7}" type="slidenum">
              <a:rPr lang="en-US" smtClean="0"/>
              <a:t>‹#›</a:t>
            </a:fld>
            <a:endParaRPr lang="en-US"/>
          </a:p>
        </p:txBody>
      </p:sp>
    </p:spTree>
    <p:extLst>
      <p:ext uri="{BB962C8B-B14F-4D97-AF65-F5344CB8AC3E}">
        <p14:creationId xmlns:p14="http://schemas.microsoft.com/office/powerpoint/2010/main" val="139892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LEX CASE STUDY BACKGROUND">
    <p:spTree>
      <p:nvGrpSpPr>
        <p:cNvPr id="1" name=""/>
        <p:cNvGrpSpPr/>
        <p:nvPr/>
      </p:nvGrpSpPr>
      <p:grpSpPr>
        <a:xfrm>
          <a:off x="0" y="0"/>
          <a:ext cx="0" cy="0"/>
          <a:chOff x="0" y="0"/>
          <a:chExt cx="0" cy="0"/>
        </a:xfrm>
      </p:grpSpPr>
      <p:sp>
        <p:nvSpPr>
          <p:cNvPr id="3" name="Rectangle 2"/>
          <p:cNvSpPr/>
          <p:nvPr userDrawn="1"/>
        </p:nvSpPr>
        <p:spPr>
          <a:xfrm>
            <a:off x="2243328" y="0"/>
            <a:ext cx="9948672"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100949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146303" y="0"/>
            <a:ext cx="9991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ECC551-4912-4386-BFC5-685F2A7ED1EC}"/>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2693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33629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2449092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850AC5-C747-1A4C-902C-49371C9D7DA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4900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850AC5-C747-1A4C-902C-49371C9D7DA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207241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7047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850AC5-C747-1A4C-902C-49371C9D7DA6}"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3141253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850AC5-C747-1A4C-902C-49371C9D7DA6}"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266899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50AC5-C747-1A4C-902C-49371C9D7DA6}"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3394768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850AC5-C747-1A4C-902C-49371C9D7DA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965947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850AC5-C747-1A4C-902C-49371C9D7DA6}"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4162383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4014901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850AC5-C747-1A4C-902C-49371C9D7DA6}"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CC8102-2F3D-3747-9AAC-AE635577FA98}" type="slidenum">
              <a:rPr lang="en-US" smtClean="0"/>
              <a:t>‹#›</a:t>
            </a:fld>
            <a:endParaRPr lang="en-US"/>
          </a:p>
        </p:txBody>
      </p:sp>
    </p:spTree>
    <p:extLst>
      <p:ext uri="{BB962C8B-B14F-4D97-AF65-F5344CB8AC3E}">
        <p14:creationId xmlns:p14="http://schemas.microsoft.com/office/powerpoint/2010/main" val="1484754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424" y="1882588"/>
            <a:ext cx="7929282" cy="847164"/>
          </a:xfrm>
        </p:spPr>
        <p:txBody>
          <a:bodyPr anchor="b">
            <a:normAutofit/>
          </a:bodyPr>
          <a:lstStyle>
            <a:lvl1pPr algn="l">
              <a:defRPr lang="en-US" sz="4800" kern="1200" dirty="0" smtClean="0">
                <a:solidFill>
                  <a:schemeClr val="tx2"/>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273424" y="2875896"/>
            <a:ext cx="4244788" cy="405185"/>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p:cNvSpPr>
            <a:spLocks noGrp="1"/>
          </p:cNvSpPr>
          <p:nvPr>
            <p:ph type="body" sz="quarter" idx="10"/>
          </p:nvPr>
        </p:nvSpPr>
        <p:spPr>
          <a:xfrm>
            <a:off x="273424" y="5664356"/>
            <a:ext cx="6178176" cy="999067"/>
          </a:xfrm>
        </p:spPr>
        <p:txBody>
          <a:bodyPr>
            <a:normAutofit/>
          </a:bodyPr>
          <a:lstStyle>
            <a:lvl1pPr marL="0" indent="0">
              <a:buNone/>
              <a:defRPr sz="2000" b="0" i="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0152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lective Networ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0DCA03F-4627-48F0-B6BF-6035CDBD37AE}"/>
              </a:ext>
            </a:extLst>
          </p:cNvPr>
          <p:cNvPicPr>
            <a:picLocks noChangeAspect="1"/>
          </p:cNvPicPr>
          <p:nvPr userDrawn="1"/>
        </p:nvPicPr>
        <p:blipFill>
          <a:blip r:embed="rId2"/>
          <a:stretch>
            <a:fillRect/>
          </a:stretch>
        </p:blipFill>
        <p:spPr>
          <a:xfrm>
            <a:off x="2812244" y="-59925"/>
            <a:ext cx="882244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Rectangle 10">
            <a:extLst>
              <a:ext uri="{FF2B5EF4-FFF2-40B4-BE49-F238E27FC236}">
                <a16:creationId xmlns:a16="http://schemas.microsoft.com/office/drawing/2014/main" id="{A7A517F3-A3CE-4469-ADA2-5F0969AA108F}"/>
              </a:ext>
            </a:extLst>
          </p:cNvPr>
          <p:cNvSpPr/>
          <p:nvPr userDrawn="1"/>
        </p:nvSpPr>
        <p:spPr>
          <a:xfrm>
            <a:off x="10398711" y="5770487"/>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41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05691" y="1253330"/>
            <a:ext cx="5514110" cy="481011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53331"/>
            <a:ext cx="5493057" cy="481011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951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87620"/>
            <a:ext cx="5157787" cy="5510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5647" y="1773053"/>
            <a:ext cx="5183188" cy="551049"/>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38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252132"/>
            <a:ext cx="3932237" cy="37740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Content Placeholder 2"/>
          <p:cNvSpPr>
            <a:spLocks noGrp="1"/>
          </p:cNvSpPr>
          <p:nvPr>
            <p:ph sz="half" idx="1"/>
          </p:nvPr>
        </p:nvSpPr>
        <p:spPr>
          <a:xfrm>
            <a:off x="5156200" y="987423"/>
            <a:ext cx="6527800" cy="509378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158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1236" y="361437"/>
            <a:ext cx="3932237" cy="995082"/>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1" y="0"/>
            <a:ext cx="7073153"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Content Placeholder 8"/>
          <p:cNvSpPr>
            <a:spLocks noGrp="1"/>
          </p:cNvSpPr>
          <p:nvPr>
            <p:ph sz="quarter" idx="10"/>
          </p:nvPr>
        </p:nvSpPr>
        <p:spPr>
          <a:xfrm>
            <a:off x="7710488" y="1855788"/>
            <a:ext cx="3932237" cy="416877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390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FOR FULL PAGE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55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0" y="0"/>
            <a:ext cx="12189630" cy="6858000"/>
          </a:xfrm>
          <a:prstGeom prst="rect">
            <a:avLst/>
          </a:prstGeom>
        </p:spPr>
      </p:pic>
      <p:sp>
        <p:nvSpPr>
          <p:cNvPr id="10" name="Title 1"/>
          <p:cNvSpPr>
            <a:spLocks noGrp="1"/>
          </p:cNvSpPr>
          <p:nvPr>
            <p:ph type="title" hasCustomPrompt="1"/>
          </p:nvPr>
        </p:nvSpPr>
        <p:spPr>
          <a:xfrm>
            <a:off x="7606986" y="2752077"/>
            <a:ext cx="4173682" cy="1305017"/>
          </a:xfrm>
        </p:spPr>
        <p:txBody>
          <a:bodyPr anchor="ctr">
            <a:noAutofit/>
          </a:bodyPr>
          <a:lstStyle>
            <a:lvl1pPr>
              <a:defRPr sz="2800" baseline="0">
                <a:solidFill>
                  <a:schemeClr val="tx1"/>
                </a:solidFill>
              </a:defRPr>
            </a:lvl1pPr>
          </a:lstStyle>
          <a:p>
            <a:r>
              <a:rPr lang="en-US" dirty="0"/>
              <a:t>Click to edit divider text</a:t>
            </a:r>
          </a:p>
        </p:txBody>
      </p:sp>
      <p:sp>
        <p:nvSpPr>
          <p:cNvPr id="11" name="Text Placeholder 3"/>
          <p:cNvSpPr>
            <a:spLocks noGrp="1"/>
          </p:cNvSpPr>
          <p:nvPr>
            <p:ph type="body" sz="half" idx="2" hasCustomPrompt="1"/>
          </p:nvPr>
        </p:nvSpPr>
        <p:spPr>
          <a:xfrm>
            <a:off x="7606986" y="4155985"/>
            <a:ext cx="4173682" cy="412517"/>
          </a:xfrm>
          <a:prstGeom prst="rect">
            <a:avLst/>
          </a:prstGeo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Subhead copy here</a:t>
            </a:r>
          </a:p>
        </p:txBody>
      </p:sp>
      <p:sp>
        <p:nvSpPr>
          <p:cNvPr id="6" name="TextBox 5">
            <a:extLst>
              <a:ext uri="{FF2B5EF4-FFF2-40B4-BE49-F238E27FC236}">
                <a16:creationId xmlns:a16="http://schemas.microsoft.com/office/drawing/2014/main" id="{3E3933E9-43A7-488E-B1F5-8E514169ECE2}"/>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grpSp>
        <p:nvGrpSpPr>
          <p:cNvPr id="7" name="Group 6">
            <a:extLst>
              <a:ext uri="{FF2B5EF4-FFF2-40B4-BE49-F238E27FC236}">
                <a16:creationId xmlns:a16="http://schemas.microsoft.com/office/drawing/2014/main" id="{8B66CE8E-AC7C-4083-8E23-259A9A91C383}"/>
              </a:ext>
            </a:extLst>
          </p:cNvPr>
          <p:cNvGrpSpPr/>
          <p:nvPr userDrawn="1"/>
        </p:nvGrpSpPr>
        <p:grpSpPr>
          <a:xfrm>
            <a:off x="10111666" y="6196615"/>
            <a:ext cx="1793289" cy="426128"/>
            <a:chOff x="10111666" y="6196615"/>
            <a:chExt cx="1793289" cy="426128"/>
          </a:xfrm>
        </p:grpSpPr>
        <p:sp>
          <p:nvSpPr>
            <p:cNvPr id="8" name="Rectangle 7">
              <a:extLst>
                <a:ext uri="{FF2B5EF4-FFF2-40B4-BE49-F238E27FC236}">
                  <a16:creationId xmlns:a16="http://schemas.microsoft.com/office/drawing/2014/main" id="{6B2C51F7-7F71-464B-9C9A-8A93F0FA9BEB}"/>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6143FEB-1D4B-4AEF-9F5C-1F37D375140C}"/>
                </a:ext>
              </a:extLst>
            </p:cNvPr>
            <p:cNvPicPr>
              <a:picLocks noChangeAspect="1"/>
            </p:cNvPicPr>
            <p:nvPr userDrawn="1"/>
          </p:nvPicPr>
          <p:blipFill>
            <a:blip r:embed="rId3"/>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7316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189628" cy="6857999"/>
          </a:xfrm>
          <a:prstGeom prst="rect">
            <a:avLst/>
          </a:prstGeom>
        </p:spPr>
      </p:pic>
      <p:sp>
        <p:nvSpPr>
          <p:cNvPr id="2" name="Title Placeholder 1"/>
          <p:cNvSpPr>
            <a:spLocks noGrp="1"/>
          </p:cNvSpPr>
          <p:nvPr>
            <p:ph type="title"/>
          </p:nvPr>
        </p:nvSpPr>
        <p:spPr>
          <a:xfrm>
            <a:off x="505691" y="152796"/>
            <a:ext cx="11159566" cy="9821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05690" y="1253329"/>
            <a:ext cx="11159567" cy="48367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 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04499FEB-F9F9-4B93-A017-7A23B056EA87}"/>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grpSp>
        <p:nvGrpSpPr>
          <p:cNvPr id="9" name="Group 8">
            <a:extLst>
              <a:ext uri="{FF2B5EF4-FFF2-40B4-BE49-F238E27FC236}">
                <a16:creationId xmlns:a16="http://schemas.microsoft.com/office/drawing/2014/main" id="{3E35E1CE-3147-49B6-A438-0B3DB86A8498}"/>
              </a:ext>
            </a:extLst>
          </p:cNvPr>
          <p:cNvGrpSpPr/>
          <p:nvPr userDrawn="1"/>
        </p:nvGrpSpPr>
        <p:grpSpPr>
          <a:xfrm>
            <a:off x="10111666" y="6196615"/>
            <a:ext cx="1793289" cy="426128"/>
            <a:chOff x="10111666" y="6196615"/>
            <a:chExt cx="1793289" cy="426128"/>
          </a:xfrm>
        </p:grpSpPr>
        <p:sp>
          <p:nvSpPr>
            <p:cNvPr id="8" name="Rectangle 7">
              <a:extLst>
                <a:ext uri="{FF2B5EF4-FFF2-40B4-BE49-F238E27FC236}">
                  <a16:creationId xmlns:a16="http://schemas.microsoft.com/office/drawing/2014/main" id="{54D9012F-E919-41A3-889D-2F2050D59B10}"/>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38E35F2-FC94-4BED-88DD-785D7E851F2D}"/>
                </a:ext>
              </a:extLst>
            </p:cNvPr>
            <p:cNvPicPr>
              <a:picLocks noChangeAspect="1"/>
            </p:cNvPicPr>
            <p:nvPr userDrawn="1"/>
          </p:nvPicPr>
          <p:blipFill>
            <a:blip r:embed="rId15"/>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1485456605"/>
      </p:ext>
    </p:extLst>
  </p:cSld>
  <p:clrMap bg1="lt1" tx1="dk1" bg2="lt2" tx2="dk2" accent1="accent1" accent2="accent2" accent3="accent3" accent4="accent4" accent5="accent5" accent6="accent6" hlink="hlink" folHlink="folHlink"/>
  <p:sldLayoutIdLst>
    <p:sldLayoutId id="2147483652" r:id="rId1"/>
    <p:sldLayoutId id="2147483666" r:id="rId2"/>
    <p:sldLayoutId id="2147483670" r:id="rId3"/>
    <p:sldLayoutId id="2147483654" r:id="rId4"/>
    <p:sldLayoutId id="2147483655" r:id="rId5"/>
    <p:sldLayoutId id="2147483658" r:id="rId6"/>
    <p:sldLayoutId id="2147483659" r:id="rId7"/>
    <p:sldLayoutId id="2147483660" r:id="rId8"/>
    <p:sldLayoutId id="2147483661" r:id="rId9"/>
    <p:sldLayoutId id="2147483667" r:id="rId10"/>
    <p:sldLayoutId id="2147483814" r:id="rId11"/>
    <p:sldLayoutId id="2147483815" r:id="rId12"/>
  </p:sldLayoutIdLst>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a:buNone/>
        <a:defRPr sz="14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Courier New" charset="0"/>
        <a:buChar char="o"/>
        <a:defRPr sz="12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270032" cy="7017027"/>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70D80-DBC6-4548-9096-DAE7CB05EE32}"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95828-97AB-3F49-99CA-0709B365118C}" type="slidenum">
              <a:rPr lang="en-US" smtClean="0"/>
              <a:t>‹#›</a:t>
            </a:fld>
            <a:endParaRPr lang="en-US"/>
          </a:p>
        </p:txBody>
      </p:sp>
      <p:sp>
        <p:nvSpPr>
          <p:cNvPr id="8" name="TextBox 7">
            <a:extLst>
              <a:ext uri="{FF2B5EF4-FFF2-40B4-BE49-F238E27FC236}">
                <a16:creationId xmlns:a16="http://schemas.microsoft.com/office/drawing/2014/main" id="{2AD19148-C557-4392-88F0-6F98127F324F}"/>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grpSp>
        <p:nvGrpSpPr>
          <p:cNvPr id="9" name="Group 8">
            <a:extLst>
              <a:ext uri="{FF2B5EF4-FFF2-40B4-BE49-F238E27FC236}">
                <a16:creationId xmlns:a16="http://schemas.microsoft.com/office/drawing/2014/main" id="{5575A35F-D15F-4647-AE85-0FBBD4EF59C2}"/>
              </a:ext>
            </a:extLst>
          </p:cNvPr>
          <p:cNvGrpSpPr/>
          <p:nvPr userDrawn="1"/>
        </p:nvGrpSpPr>
        <p:grpSpPr>
          <a:xfrm>
            <a:off x="745724" y="5619566"/>
            <a:ext cx="3440309" cy="817499"/>
            <a:chOff x="10111666" y="6196615"/>
            <a:chExt cx="1793289" cy="426128"/>
          </a:xfrm>
        </p:grpSpPr>
        <p:sp>
          <p:nvSpPr>
            <p:cNvPr id="10" name="Rectangle 9">
              <a:extLst>
                <a:ext uri="{FF2B5EF4-FFF2-40B4-BE49-F238E27FC236}">
                  <a16:creationId xmlns:a16="http://schemas.microsoft.com/office/drawing/2014/main" id="{82397208-7040-4E6D-8117-F23F8BC4F900}"/>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9405D38-74CC-494B-930E-2D830C7C73E7}"/>
                </a:ext>
              </a:extLst>
            </p:cNvPr>
            <p:cNvPicPr>
              <a:picLocks noChangeAspect="1"/>
            </p:cNvPicPr>
            <p:nvPr userDrawn="1"/>
          </p:nvPicPr>
          <p:blipFill>
            <a:blip r:embed="rId4"/>
            <a:stretch>
              <a:fillRect/>
            </a:stretch>
          </p:blipFill>
          <p:spPr>
            <a:xfrm>
              <a:off x="10182689" y="6289505"/>
              <a:ext cx="1645328" cy="255559"/>
            </a:xfrm>
            <a:prstGeom prst="rect">
              <a:avLst/>
            </a:prstGeom>
          </p:spPr>
        </p:pic>
      </p:grpSp>
    </p:spTree>
    <p:extLst>
      <p:ext uri="{BB962C8B-B14F-4D97-AF65-F5344CB8AC3E}">
        <p14:creationId xmlns:p14="http://schemas.microsoft.com/office/powerpoint/2010/main" val="135240183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grpSp>
        <p:nvGrpSpPr>
          <p:cNvPr id="9" name="Group 8">
            <a:extLst>
              <a:ext uri="{FF2B5EF4-FFF2-40B4-BE49-F238E27FC236}">
                <a16:creationId xmlns:a16="http://schemas.microsoft.com/office/drawing/2014/main" id="{E46B2F97-7A7C-4099-999D-62927F3E68AC}"/>
              </a:ext>
            </a:extLst>
          </p:cNvPr>
          <p:cNvGrpSpPr/>
          <p:nvPr userDrawn="1"/>
        </p:nvGrpSpPr>
        <p:grpSpPr>
          <a:xfrm>
            <a:off x="10111666" y="6196615"/>
            <a:ext cx="1793289" cy="426128"/>
            <a:chOff x="10111666" y="6196615"/>
            <a:chExt cx="1793289" cy="426128"/>
          </a:xfrm>
        </p:grpSpPr>
        <p:sp>
          <p:nvSpPr>
            <p:cNvPr id="10" name="Rectangle 9">
              <a:extLst>
                <a:ext uri="{FF2B5EF4-FFF2-40B4-BE49-F238E27FC236}">
                  <a16:creationId xmlns:a16="http://schemas.microsoft.com/office/drawing/2014/main" id="{A0004E2A-637A-4175-A0E3-030070E6EAD5}"/>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80E9D60-400A-46AC-825D-62D42EC46A94}"/>
                </a:ext>
              </a:extLst>
            </p:cNvPr>
            <p:cNvPicPr>
              <a:picLocks noChangeAspect="1"/>
            </p:cNvPicPr>
            <p:nvPr userDrawn="1"/>
          </p:nvPicPr>
          <p:blipFill>
            <a:blip r:embed="rId5"/>
            <a:stretch>
              <a:fillRect/>
            </a:stretch>
          </p:blipFill>
          <p:spPr>
            <a:xfrm>
              <a:off x="10182689" y="6289505"/>
              <a:ext cx="1645328" cy="255559"/>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1023-8981-0449-AB75-D4AB04D535EC}" type="datetimeFigureOut">
              <a:rPr lang="en-US" smtClean="0"/>
              <a:t>11/30/2018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448A5-1518-014D-A31F-D8157FFA0AD7}" type="slidenum">
              <a:rPr lang="en-US" smtClean="0"/>
              <a:t>‹#›</a:t>
            </a:fld>
            <a:endParaRPr lang="en-US"/>
          </a:p>
        </p:txBody>
      </p:sp>
      <p:sp>
        <p:nvSpPr>
          <p:cNvPr id="8" name="TextBox 7">
            <a:extLst>
              <a:ext uri="{FF2B5EF4-FFF2-40B4-BE49-F238E27FC236}">
                <a16:creationId xmlns:a16="http://schemas.microsoft.com/office/drawing/2014/main" id="{4420E133-ADD4-4757-B18A-C280EC1C5145}"/>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146639059"/>
      </p:ext>
    </p:extLst>
  </p:cSld>
  <p:clrMap bg1="lt1" tx1="dk1" bg2="lt2" tx2="dk2" accent1="accent1" accent2="accent2" accent3="accent3" accent4="accent4" accent5="accent5" accent6="accent6" hlink="hlink" folHlink="folHlink"/>
  <p:sldLayoutIdLst>
    <p:sldLayoutId id="2147483665"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BBC4BD-77A1-4C38-8C37-75B65D3362D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765" y="-94129"/>
            <a:ext cx="12326423" cy="7046258"/>
          </a:xfrm>
          <a:prstGeom prst="rect">
            <a:avLst/>
          </a:prstGeom>
        </p:spPr>
      </p:pic>
      <p:grpSp>
        <p:nvGrpSpPr>
          <p:cNvPr id="9" name="Group 8">
            <a:extLst>
              <a:ext uri="{FF2B5EF4-FFF2-40B4-BE49-F238E27FC236}">
                <a16:creationId xmlns:a16="http://schemas.microsoft.com/office/drawing/2014/main" id="{C43F1BC0-D006-464C-BD09-43880FE8FBC5}"/>
              </a:ext>
            </a:extLst>
          </p:cNvPr>
          <p:cNvGrpSpPr/>
          <p:nvPr userDrawn="1"/>
        </p:nvGrpSpPr>
        <p:grpSpPr>
          <a:xfrm>
            <a:off x="8318370" y="5692606"/>
            <a:ext cx="3391277" cy="805848"/>
            <a:chOff x="10111666" y="6196615"/>
            <a:chExt cx="1793289" cy="426128"/>
          </a:xfrm>
        </p:grpSpPr>
        <p:sp>
          <p:nvSpPr>
            <p:cNvPr id="10" name="Rectangle 9">
              <a:extLst>
                <a:ext uri="{FF2B5EF4-FFF2-40B4-BE49-F238E27FC236}">
                  <a16:creationId xmlns:a16="http://schemas.microsoft.com/office/drawing/2014/main" id="{51FEEF70-0FB2-4B38-8F39-2E1DC2F21F99}"/>
                </a:ext>
              </a:extLst>
            </p:cNvPr>
            <p:cNvSpPr/>
            <p:nvPr userDrawn="1"/>
          </p:nvSpPr>
          <p:spPr>
            <a:xfrm>
              <a:off x="10111666" y="6196615"/>
              <a:ext cx="1793289" cy="426128"/>
            </a:xfrm>
            <a:prstGeom prst="rect">
              <a:avLst/>
            </a:prstGeom>
            <a:solidFill>
              <a:srgbClr val="E8EFF3"/>
            </a:solidFill>
            <a:ln>
              <a:solidFill>
                <a:srgbClr val="E8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91D5F53-F191-443D-8517-90D65DCCA92D}"/>
                </a:ext>
              </a:extLst>
            </p:cNvPr>
            <p:cNvPicPr>
              <a:picLocks noChangeAspect="1"/>
            </p:cNvPicPr>
            <p:nvPr userDrawn="1"/>
          </p:nvPicPr>
          <p:blipFill>
            <a:blip r:embed="rId15">
              <a:clrChange>
                <a:clrFrom>
                  <a:srgbClr val="FFFFFF"/>
                </a:clrFrom>
                <a:clrTo>
                  <a:srgbClr val="FFFFFF">
                    <a:alpha val="0"/>
                  </a:srgbClr>
                </a:clrTo>
              </a:clrChange>
            </a:blip>
            <a:stretch>
              <a:fillRect/>
            </a:stretch>
          </p:blipFill>
          <p:spPr>
            <a:xfrm>
              <a:off x="10182689" y="6289505"/>
              <a:ext cx="1645328" cy="255559"/>
            </a:xfrm>
            <a:prstGeom prst="rect">
              <a:avLst/>
            </a:prstGeom>
          </p:spPr>
        </p:pic>
      </p:gr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8" name="TextBox 7">
            <a:extLst>
              <a:ext uri="{FF2B5EF4-FFF2-40B4-BE49-F238E27FC236}">
                <a16:creationId xmlns:a16="http://schemas.microsoft.com/office/drawing/2014/main" id="{EFB638E0-DC89-4E15-84DA-D8BF2FAEE1B5}"/>
              </a:ext>
            </a:extLst>
          </p:cNvPr>
          <p:cNvSpPr txBox="1"/>
          <p:nvPr userDrawn="1"/>
        </p:nvSpPr>
        <p:spPr>
          <a:xfrm>
            <a:off x="505691" y="6472187"/>
            <a:ext cx="8991600" cy="200055"/>
          </a:xfrm>
          <a:prstGeom prst="rect">
            <a:avLst/>
          </a:prstGeom>
          <a:noFill/>
        </p:spPr>
        <p:txBody>
          <a:bodyPr wrap="square" rtlCol="0">
            <a:spAutoFit/>
          </a:bodyPr>
          <a:lstStyle/>
          <a:p>
            <a:r>
              <a:rPr lang="en-US" sz="700" i="1" dirty="0">
                <a:latin typeface="Corbel" pitchFamily="34" charset="0"/>
              </a:rPr>
              <a:t>Strictly Confidential - ©2018 Collective Medical</a:t>
            </a:r>
          </a:p>
        </p:txBody>
      </p:sp>
    </p:spTree>
    <p:extLst>
      <p:ext uri="{BB962C8B-B14F-4D97-AF65-F5344CB8AC3E}">
        <p14:creationId xmlns:p14="http://schemas.microsoft.com/office/powerpoint/2010/main" val="3938086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28D26B-F4A0-40A7-9075-B36B1AC0A92F}"/>
              </a:ext>
            </a:extLst>
          </p:cNvPr>
          <p:cNvSpPr txBox="1">
            <a:spLocks/>
          </p:cNvSpPr>
          <p:nvPr/>
        </p:nvSpPr>
        <p:spPr>
          <a:xfrm>
            <a:off x="515987" y="1481333"/>
            <a:ext cx="11160027" cy="1806203"/>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2399BA"/>
                </a:solidFill>
              </a:rPr>
              <a:t>Collectively Solving the Opioid Epidemic</a:t>
            </a:r>
            <a:endParaRPr lang="en-US" sz="3100" dirty="0"/>
          </a:p>
        </p:txBody>
      </p:sp>
      <p:sp>
        <p:nvSpPr>
          <p:cNvPr id="7" name="Subtitle 2">
            <a:extLst>
              <a:ext uri="{FF2B5EF4-FFF2-40B4-BE49-F238E27FC236}">
                <a16:creationId xmlns:a16="http://schemas.microsoft.com/office/drawing/2014/main" id="{742E05BC-B9B5-487F-8202-79A99C94D54E}"/>
              </a:ext>
            </a:extLst>
          </p:cNvPr>
          <p:cNvSpPr txBox="1">
            <a:spLocks/>
          </p:cNvSpPr>
          <p:nvPr/>
        </p:nvSpPr>
        <p:spPr>
          <a:xfrm>
            <a:off x="511168" y="3465578"/>
            <a:ext cx="11164846" cy="16276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t>November 12, 2018</a:t>
            </a:r>
          </a:p>
        </p:txBody>
      </p:sp>
      <p:sp>
        <p:nvSpPr>
          <p:cNvPr id="8" name="Text Placeholder 10">
            <a:extLst>
              <a:ext uri="{FF2B5EF4-FFF2-40B4-BE49-F238E27FC236}">
                <a16:creationId xmlns:a16="http://schemas.microsoft.com/office/drawing/2014/main" id="{E618DC04-B573-4AF4-9FDA-F5B58EDCE6B3}"/>
              </a:ext>
            </a:extLst>
          </p:cNvPr>
          <p:cNvSpPr txBox="1">
            <a:spLocks/>
          </p:cNvSpPr>
          <p:nvPr/>
        </p:nvSpPr>
        <p:spPr>
          <a:xfrm>
            <a:off x="511168" y="5340097"/>
            <a:ext cx="7416680" cy="1143000"/>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solidFill>
              </a:rPr>
              <a:t>Eric Zierse</a:t>
            </a:r>
            <a:br>
              <a:rPr lang="en-US" sz="2000" dirty="0"/>
            </a:br>
            <a:r>
              <a:rPr lang="en-US" sz="2000" dirty="0">
                <a:solidFill>
                  <a:srgbClr val="2399BA"/>
                </a:solidFill>
              </a:rPr>
              <a:t>eric.zierse@collectivemedical.com</a:t>
            </a:r>
            <a:br>
              <a:rPr lang="en-US" sz="2000" dirty="0">
                <a:solidFill>
                  <a:srgbClr val="2399BA"/>
                </a:solidFill>
              </a:rPr>
            </a:br>
            <a:r>
              <a:rPr lang="en-US" sz="2000" dirty="0">
                <a:solidFill>
                  <a:schemeClr val="tx1"/>
                </a:solidFill>
              </a:rPr>
              <a:t>Presentation Maker</a:t>
            </a:r>
          </a:p>
        </p:txBody>
      </p:sp>
      <p:cxnSp>
        <p:nvCxnSpPr>
          <p:cNvPr id="9" name="Straight Connector 8">
            <a:extLst>
              <a:ext uri="{FF2B5EF4-FFF2-40B4-BE49-F238E27FC236}">
                <a16:creationId xmlns:a16="http://schemas.microsoft.com/office/drawing/2014/main" id="{4D18260C-BF91-42D3-B58E-8463C6AF6AC0}"/>
              </a:ext>
            </a:extLst>
          </p:cNvPr>
          <p:cNvCxnSpPr>
            <a:cxnSpLocks/>
          </p:cNvCxnSpPr>
          <p:nvPr/>
        </p:nvCxnSpPr>
        <p:spPr>
          <a:xfrm>
            <a:off x="273424" y="3338096"/>
            <a:ext cx="11613776" cy="0"/>
          </a:xfrm>
          <a:prstGeom prst="line">
            <a:avLst/>
          </a:prstGeom>
          <a:ln>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C64A-BEE5-4F0A-B25A-D1FF19733B2C}"/>
              </a:ext>
            </a:extLst>
          </p:cNvPr>
          <p:cNvSpPr>
            <a:spLocks noGrp="1"/>
          </p:cNvSpPr>
          <p:nvPr>
            <p:ph type="title"/>
          </p:nvPr>
        </p:nvSpPr>
        <p:spPr>
          <a:xfrm>
            <a:off x="505691" y="152796"/>
            <a:ext cx="11159566" cy="982133"/>
          </a:xfrm>
        </p:spPr>
        <p:txBody>
          <a:bodyPr/>
          <a:lstStyle/>
          <a:p>
            <a:r>
              <a:rPr lang="en-US" dirty="0"/>
              <a:t>Insights – Collaborative Histories and Future Guidelines </a:t>
            </a:r>
          </a:p>
        </p:txBody>
      </p:sp>
      <p:sp>
        <p:nvSpPr>
          <p:cNvPr id="3" name="TextBox 2">
            <a:extLst>
              <a:ext uri="{FF2B5EF4-FFF2-40B4-BE49-F238E27FC236}">
                <a16:creationId xmlns:a16="http://schemas.microsoft.com/office/drawing/2014/main" id="{0C280F25-0AA3-48A9-B048-B10DDAB47CF4}"/>
              </a:ext>
            </a:extLst>
          </p:cNvPr>
          <p:cNvSpPr txBox="1"/>
          <p:nvPr/>
        </p:nvSpPr>
        <p:spPr>
          <a:xfrm>
            <a:off x="730565" y="717654"/>
            <a:ext cx="7552580" cy="461665"/>
          </a:xfrm>
          <a:prstGeom prst="rect">
            <a:avLst/>
          </a:prstGeom>
          <a:noFill/>
        </p:spPr>
        <p:txBody>
          <a:bodyPr wrap="none" rtlCol="0">
            <a:spAutoFit/>
          </a:bodyPr>
          <a:lstStyle/>
          <a:p>
            <a:r>
              <a:rPr lang="en-US" sz="2400" dirty="0">
                <a:solidFill>
                  <a:schemeClr val="bg2"/>
                </a:solidFill>
                <a:latin typeface="+mj-lt"/>
              </a:rPr>
              <a:t>Care Guidelines Examples – Multiple Facilities, Same Patient</a:t>
            </a:r>
          </a:p>
        </p:txBody>
      </p:sp>
      <p:sp>
        <p:nvSpPr>
          <p:cNvPr id="6" name="TextBox 5">
            <a:extLst>
              <a:ext uri="{FF2B5EF4-FFF2-40B4-BE49-F238E27FC236}">
                <a16:creationId xmlns:a16="http://schemas.microsoft.com/office/drawing/2014/main" id="{C331F8B2-F0E0-4A79-8029-8AF118089C0D}"/>
              </a:ext>
            </a:extLst>
          </p:cNvPr>
          <p:cNvSpPr txBox="1"/>
          <p:nvPr/>
        </p:nvSpPr>
        <p:spPr>
          <a:xfrm>
            <a:off x="505691" y="1440610"/>
            <a:ext cx="1978717" cy="276999"/>
          </a:xfrm>
          <a:prstGeom prst="rect">
            <a:avLst/>
          </a:prstGeom>
          <a:solidFill>
            <a:schemeClr val="accent1"/>
          </a:solidFill>
          <a:ln>
            <a:solidFill>
              <a:schemeClr val="accent1"/>
            </a:solidFill>
          </a:ln>
        </p:spPr>
        <p:txBody>
          <a:bodyPr wrap="square" rtlCol="0">
            <a:spAutoFit/>
          </a:bodyPr>
          <a:lstStyle/>
          <a:p>
            <a:r>
              <a:rPr lang="en-US" sz="1200" dirty="0">
                <a:solidFill>
                  <a:schemeClr val="bg1"/>
                </a:solidFill>
              </a:rPr>
              <a:t>Virginia Family Clinic</a:t>
            </a:r>
          </a:p>
        </p:txBody>
      </p:sp>
      <p:sp>
        <p:nvSpPr>
          <p:cNvPr id="7" name="TextBox 6">
            <a:extLst>
              <a:ext uri="{FF2B5EF4-FFF2-40B4-BE49-F238E27FC236}">
                <a16:creationId xmlns:a16="http://schemas.microsoft.com/office/drawing/2014/main" id="{A8E382F4-B75E-49EE-BC79-233ABE827C31}"/>
              </a:ext>
            </a:extLst>
          </p:cNvPr>
          <p:cNvSpPr txBox="1"/>
          <p:nvPr/>
        </p:nvSpPr>
        <p:spPr>
          <a:xfrm>
            <a:off x="505691" y="1717609"/>
            <a:ext cx="11159566" cy="2277547"/>
          </a:xfrm>
          <a:prstGeom prst="rect">
            <a:avLst/>
          </a:prstGeom>
          <a:solidFill>
            <a:schemeClr val="accent1">
              <a:lumMod val="20000"/>
              <a:lumOff val="80000"/>
            </a:schemeClr>
          </a:solidFill>
          <a:ln>
            <a:solidFill>
              <a:schemeClr val="accent1"/>
            </a:solidFill>
          </a:ln>
        </p:spPr>
        <p:txBody>
          <a:bodyPr wrap="square" rtlCol="0">
            <a:spAutoFit/>
          </a:bodyPr>
          <a:lstStyle/>
          <a:p>
            <a:r>
              <a:rPr lang="en-US" sz="1050" b="1" u="sng" dirty="0"/>
              <a:t>Care Recommendation</a:t>
            </a:r>
            <a:r>
              <a:rPr lang="en-US" sz="1050" dirty="0"/>
              <a:t>:</a:t>
            </a:r>
          </a:p>
          <a:p>
            <a:endParaRPr lang="en-US" sz="200" dirty="0"/>
          </a:p>
          <a:p>
            <a:r>
              <a:rPr lang="en-US" sz="1050" dirty="0"/>
              <a:t>Patient is Pregnant, expected due date 2018-12-09.</a:t>
            </a:r>
          </a:p>
          <a:p>
            <a:r>
              <a:rPr lang="en-US" sz="1050" dirty="0"/>
              <a:t>Patient has a Substance Use Disorder, Opioid, and is currently under treatment with Buprenorphine treatment with Virginia Life Center; has exhibited past drug-seeking behavior.</a:t>
            </a:r>
          </a:p>
          <a:p>
            <a:endParaRPr lang="en-US" sz="400" dirty="0"/>
          </a:p>
          <a:p>
            <a:r>
              <a:rPr lang="en-US" sz="1050" dirty="0"/>
              <a:t>Patient is under psychiatric care, with a diagnosis of </a:t>
            </a:r>
            <a:r>
              <a:rPr lang="en-US" sz="1050" u="sng" dirty="0"/>
              <a:t>Schizophrenia and anxiety</a:t>
            </a:r>
            <a:r>
              <a:rPr lang="en-US" sz="1050" dirty="0"/>
              <a:t>. Patient is at risk for self-harm related to feelings of helplessness, loneliness, or hopelessness secondary to psychiatric disorder. Recommend the following treatment cascade: </a:t>
            </a:r>
          </a:p>
          <a:p>
            <a:endParaRPr lang="en-US" sz="400" dirty="0"/>
          </a:p>
          <a:p>
            <a:r>
              <a:rPr lang="en-US" sz="1050" dirty="0"/>
              <a:t>Medications: Valproic Acid 250 mg PO then Olanzapine, 10 mg IM</a:t>
            </a:r>
          </a:p>
          <a:p>
            <a:endParaRPr lang="en-US" sz="1050" dirty="0"/>
          </a:p>
          <a:p>
            <a:r>
              <a:rPr lang="en-US" sz="1050" b="1" u="sng" dirty="0"/>
              <a:t>Other Information</a:t>
            </a:r>
            <a:r>
              <a:rPr lang="en-US" sz="1050" dirty="0"/>
              <a:t>:</a:t>
            </a:r>
          </a:p>
          <a:p>
            <a:endParaRPr lang="en-US" sz="200" dirty="0"/>
          </a:p>
          <a:p>
            <a:r>
              <a:rPr lang="en-US" sz="1050" dirty="0"/>
              <a:t>1. Patient has LAMA in the past to see children; two children are currently in foster care.</a:t>
            </a:r>
          </a:p>
          <a:p>
            <a:r>
              <a:rPr lang="en-US" sz="1050" dirty="0"/>
              <a:t>2. Homeless; was removed from St. Mary’s Shelter d/t concern for opioid abuse. Application pending at Housing Works as 8/12/17.</a:t>
            </a:r>
          </a:p>
          <a:p>
            <a:r>
              <a:rPr lang="en-US" sz="1050" dirty="0"/>
              <a:t>3. Patient is known to be physically aggressive and combative. </a:t>
            </a:r>
          </a:p>
          <a:p>
            <a:br>
              <a:rPr lang="en-US" sz="400" dirty="0"/>
            </a:br>
            <a:r>
              <a:rPr lang="en-US" sz="1050" dirty="0"/>
              <a:t>Patient is under care at the Mount Virginia Behavioral Health for Psychiatry and Case Management, (276) 625-3300  and Fax is (276) 625-3311.</a:t>
            </a:r>
            <a:endParaRPr lang="en-US" sz="300" dirty="0"/>
          </a:p>
        </p:txBody>
      </p:sp>
      <p:sp>
        <p:nvSpPr>
          <p:cNvPr id="12" name="TextBox 11">
            <a:extLst>
              <a:ext uri="{FF2B5EF4-FFF2-40B4-BE49-F238E27FC236}">
                <a16:creationId xmlns:a16="http://schemas.microsoft.com/office/drawing/2014/main" id="{2C787CBA-A04F-4F14-8043-7818F9598547}"/>
              </a:ext>
            </a:extLst>
          </p:cNvPr>
          <p:cNvSpPr txBox="1"/>
          <p:nvPr/>
        </p:nvSpPr>
        <p:spPr>
          <a:xfrm>
            <a:off x="505691" y="4261135"/>
            <a:ext cx="1978717" cy="276999"/>
          </a:xfrm>
          <a:prstGeom prst="rect">
            <a:avLst/>
          </a:prstGeom>
          <a:solidFill>
            <a:schemeClr val="bg2"/>
          </a:solidFill>
          <a:ln>
            <a:solidFill>
              <a:schemeClr val="bg2"/>
            </a:solidFill>
          </a:ln>
        </p:spPr>
        <p:txBody>
          <a:bodyPr wrap="square" rtlCol="0">
            <a:spAutoFit/>
          </a:bodyPr>
          <a:lstStyle/>
          <a:p>
            <a:r>
              <a:rPr lang="en-US" sz="1200" dirty="0">
                <a:solidFill>
                  <a:schemeClr val="bg1"/>
                </a:solidFill>
              </a:rPr>
              <a:t>Innova Regional Hospital</a:t>
            </a:r>
          </a:p>
        </p:txBody>
      </p:sp>
      <p:sp>
        <p:nvSpPr>
          <p:cNvPr id="13" name="TextBox 12">
            <a:extLst>
              <a:ext uri="{FF2B5EF4-FFF2-40B4-BE49-F238E27FC236}">
                <a16:creationId xmlns:a16="http://schemas.microsoft.com/office/drawing/2014/main" id="{5A5DC203-9E18-4F34-AA74-17830D9A33A6}"/>
              </a:ext>
            </a:extLst>
          </p:cNvPr>
          <p:cNvSpPr txBox="1"/>
          <p:nvPr/>
        </p:nvSpPr>
        <p:spPr>
          <a:xfrm>
            <a:off x="505691" y="4538134"/>
            <a:ext cx="11159566" cy="1508105"/>
          </a:xfrm>
          <a:prstGeom prst="rect">
            <a:avLst/>
          </a:prstGeom>
          <a:solidFill>
            <a:schemeClr val="bg2">
              <a:lumMod val="20000"/>
              <a:lumOff val="80000"/>
            </a:schemeClr>
          </a:solidFill>
          <a:ln>
            <a:solidFill>
              <a:schemeClr val="bg2"/>
            </a:solidFill>
          </a:ln>
        </p:spPr>
        <p:txBody>
          <a:bodyPr wrap="square" rtlCol="0">
            <a:spAutoFit/>
          </a:bodyPr>
          <a:lstStyle/>
          <a:p>
            <a:r>
              <a:rPr lang="en-US" sz="1050" b="1" u="sng" dirty="0"/>
              <a:t>Pain Management</a:t>
            </a:r>
            <a:r>
              <a:rPr lang="en-US" sz="1050" dirty="0"/>
              <a:t>:</a:t>
            </a:r>
          </a:p>
          <a:p>
            <a:endParaRPr lang="en-US" sz="200" dirty="0"/>
          </a:p>
          <a:p>
            <a:r>
              <a:rPr lang="en-US" sz="1050" dirty="0"/>
              <a:t>Patient was on office-based Buprenorphine treatment; no recent visits. Patient should not receive opioids as part of care; recommend NSAIDs and supportive therapy for complaints of pain.</a:t>
            </a:r>
          </a:p>
          <a:p>
            <a:endParaRPr lang="en-US" sz="400" dirty="0"/>
          </a:p>
          <a:p>
            <a:r>
              <a:rPr lang="en-US" sz="1050" dirty="0"/>
              <a:t>Pain contract available in system.</a:t>
            </a:r>
          </a:p>
          <a:p>
            <a:endParaRPr lang="en-US" sz="1050" dirty="0"/>
          </a:p>
          <a:p>
            <a:r>
              <a:rPr lang="en-US" sz="1050" b="1" u="sng" dirty="0"/>
              <a:t>Other Information</a:t>
            </a:r>
            <a:r>
              <a:rPr lang="en-US" sz="1050" dirty="0"/>
              <a:t>:</a:t>
            </a:r>
          </a:p>
          <a:p>
            <a:endParaRPr lang="en-US" sz="200" dirty="0"/>
          </a:p>
          <a:p>
            <a:r>
              <a:rPr lang="en-US" sz="1050" dirty="0"/>
              <a:t>1. Patient has LAMA in the past to see children; two children are currently in foster care.</a:t>
            </a:r>
          </a:p>
          <a:p>
            <a:r>
              <a:rPr lang="en-US" sz="1050" dirty="0"/>
              <a:t>2. The patient has a history of manic behavior, illicit drug abuse, multiple suicide attempts, and self-harm. </a:t>
            </a:r>
          </a:p>
          <a:p>
            <a:r>
              <a:rPr lang="en-US" sz="1050" dirty="0"/>
              <a:t>3. Homeless; was removed from St. Mary’s Shelter d/t concern for opioid abuse. Application pending at Housing Works</a:t>
            </a:r>
          </a:p>
        </p:txBody>
      </p:sp>
    </p:spTree>
    <p:extLst>
      <p:ext uri="{BB962C8B-B14F-4D97-AF65-F5344CB8AC3E}">
        <p14:creationId xmlns:p14="http://schemas.microsoft.com/office/powerpoint/2010/main" val="413021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C0328-FE13-4D47-85C2-5DD64F651DE0}"/>
              </a:ext>
            </a:extLst>
          </p:cNvPr>
          <p:cNvPicPr>
            <a:picLocks noChangeAspect="1"/>
          </p:cNvPicPr>
          <p:nvPr/>
        </p:nvPicPr>
        <p:blipFill>
          <a:blip r:embed="rId2"/>
          <a:stretch>
            <a:fillRect/>
          </a:stretch>
        </p:blipFill>
        <p:spPr>
          <a:xfrm>
            <a:off x="3461633" y="-2745"/>
            <a:ext cx="8339847" cy="10834218"/>
          </a:xfrm>
          <a:prstGeom prst="rect">
            <a:avLst/>
          </a:prstGeom>
        </p:spPr>
      </p:pic>
      <p:grpSp>
        <p:nvGrpSpPr>
          <p:cNvPr id="7" name="Group 6">
            <a:extLst>
              <a:ext uri="{FF2B5EF4-FFF2-40B4-BE49-F238E27FC236}">
                <a16:creationId xmlns:a16="http://schemas.microsoft.com/office/drawing/2014/main" id="{3A67F76E-3AB9-4D9B-A587-7B325FC8BBEA}"/>
              </a:ext>
            </a:extLst>
          </p:cNvPr>
          <p:cNvGrpSpPr/>
          <p:nvPr/>
        </p:nvGrpSpPr>
        <p:grpSpPr>
          <a:xfrm>
            <a:off x="0" y="4858873"/>
            <a:ext cx="12192000" cy="3013247"/>
            <a:chOff x="3286200" y="3945337"/>
            <a:chExt cx="8573568" cy="3013247"/>
          </a:xfrm>
        </p:grpSpPr>
        <p:sp>
          <p:nvSpPr>
            <p:cNvPr id="8" name="Rectangle 7">
              <a:extLst>
                <a:ext uri="{FF2B5EF4-FFF2-40B4-BE49-F238E27FC236}">
                  <a16:creationId xmlns:a16="http://schemas.microsoft.com/office/drawing/2014/main" id="{37C6EE0B-421A-4865-B015-9145E69303EF}"/>
                </a:ext>
              </a:extLst>
            </p:cNvPr>
            <p:cNvSpPr/>
            <p:nvPr/>
          </p:nvSpPr>
          <p:spPr>
            <a:xfrm rot="10800000">
              <a:off x="3291840" y="3945337"/>
              <a:ext cx="8567928" cy="2103116"/>
            </a:xfrm>
            <a:prstGeom prst="rect">
              <a:avLst/>
            </a:prstGeom>
            <a:gradFill>
              <a:gsLst>
                <a:gs pos="0">
                  <a:schemeClr val="bg1"/>
                </a:gs>
                <a:gs pos="51000">
                  <a:srgbClr val="FFFFFF"/>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C064A1-FDC9-4018-B239-459CE8AE9814}"/>
                </a:ext>
              </a:extLst>
            </p:cNvPr>
            <p:cNvSpPr/>
            <p:nvPr/>
          </p:nvSpPr>
          <p:spPr>
            <a:xfrm>
              <a:off x="3286200" y="6048454"/>
              <a:ext cx="8573568" cy="91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04F3400-205B-40F6-9725-AD04520A9B9B}"/>
              </a:ext>
            </a:extLst>
          </p:cNvPr>
          <p:cNvGrpSpPr/>
          <p:nvPr/>
        </p:nvGrpSpPr>
        <p:grpSpPr>
          <a:xfrm>
            <a:off x="0" y="-862967"/>
            <a:ext cx="12191999" cy="3008372"/>
            <a:chOff x="3286200" y="-603504"/>
            <a:chExt cx="8573568" cy="3008372"/>
          </a:xfrm>
        </p:grpSpPr>
        <p:sp>
          <p:nvSpPr>
            <p:cNvPr id="11" name="Rectangle 10">
              <a:extLst>
                <a:ext uri="{FF2B5EF4-FFF2-40B4-BE49-F238E27FC236}">
                  <a16:creationId xmlns:a16="http://schemas.microsoft.com/office/drawing/2014/main" id="{1BDEE754-E447-441D-9372-101B1368745E}"/>
                </a:ext>
              </a:extLst>
            </p:cNvPr>
            <p:cNvSpPr/>
            <p:nvPr/>
          </p:nvSpPr>
          <p:spPr>
            <a:xfrm>
              <a:off x="3291840" y="301752"/>
              <a:ext cx="8567928" cy="2103116"/>
            </a:xfrm>
            <a:prstGeom prst="rect">
              <a:avLst/>
            </a:prstGeom>
            <a:gradFill>
              <a:gsLst>
                <a:gs pos="0">
                  <a:schemeClr val="bg1"/>
                </a:gs>
                <a:gs pos="51000">
                  <a:srgbClr val="FFFFFF"/>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02F4A6-F7C9-495F-8200-DB6DCA8B48E3}"/>
                </a:ext>
              </a:extLst>
            </p:cNvPr>
            <p:cNvSpPr/>
            <p:nvPr/>
          </p:nvSpPr>
          <p:spPr>
            <a:xfrm>
              <a:off x="3286200" y="-603504"/>
              <a:ext cx="8573568" cy="905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4847B81-B8BF-40D2-9AA8-46AEED6AA974}"/>
              </a:ext>
            </a:extLst>
          </p:cNvPr>
          <p:cNvSpPr>
            <a:spLocks noGrp="1"/>
          </p:cNvSpPr>
          <p:nvPr>
            <p:ph type="title"/>
          </p:nvPr>
        </p:nvSpPr>
        <p:spPr/>
        <p:txBody>
          <a:bodyPr/>
          <a:lstStyle/>
          <a:p>
            <a:r>
              <a:rPr lang="en-US" dirty="0"/>
              <a:t>Insights – Collaborative Histories and Future Guidelines</a:t>
            </a:r>
          </a:p>
        </p:txBody>
      </p:sp>
      <p:grpSp>
        <p:nvGrpSpPr>
          <p:cNvPr id="13" name="Group 12">
            <a:extLst>
              <a:ext uri="{FF2B5EF4-FFF2-40B4-BE49-F238E27FC236}">
                <a16:creationId xmlns:a16="http://schemas.microsoft.com/office/drawing/2014/main" id="{858144C6-8076-4E1D-95F6-77254DB560DF}"/>
              </a:ext>
            </a:extLst>
          </p:cNvPr>
          <p:cNvGrpSpPr/>
          <p:nvPr/>
        </p:nvGrpSpPr>
        <p:grpSpPr>
          <a:xfrm>
            <a:off x="10111666" y="6196615"/>
            <a:ext cx="1793289" cy="426128"/>
            <a:chOff x="10111666" y="6196615"/>
            <a:chExt cx="1793289" cy="426128"/>
          </a:xfrm>
        </p:grpSpPr>
        <p:sp>
          <p:nvSpPr>
            <p:cNvPr id="14" name="Rectangle 13">
              <a:extLst>
                <a:ext uri="{FF2B5EF4-FFF2-40B4-BE49-F238E27FC236}">
                  <a16:creationId xmlns:a16="http://schemas.microsoft.com/office/drawing/2014/main" id="{13D172D4-FAFA-479B-B7ED-D304983468F6}"/>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89AFEE1-0EA0-4859-BE6C-8B924A1603EF}"/>
                </a:ext>
              </a:extLst>
            </p:cNvPr>
            <p:cNvPicPr>
              <a:picLocks noChangeAspect="1"/>
            </p:cNvPicPr>
            <p:nvPr userDrawn="1"/>
          </p:nvPicPr>
          <p:blipFill>
            <a:blip r:embed="rId3"/>
            <a:stretch>
              <a:fillRect/>
            </a:stretch>
          </p:blipFill>
          <p:spPr>
            <a:xfrm>
              <a:off x="10182689" y="6289505"/>
              <a:ext cx="1645328" cy="255559"/>
            </a:xfrm>
            <a:prstGeom prst="rect">
              <a:avLst/>
            </a:prstGeom>
          </p:spPr>
        </p:pic>
      </p:grpSp>
      <p:sp>
        <p:nvSpPr>
          <p:cNvPr id="17" name="TextBox 16">
            <a:extLst>
              <a:ext uri="{FF2B5EF4-FFF2-40B4-BE49-F238E27FC236}">
                <a16:creationId xmlns:a16="http://schemas.microsoft.com/office/drawing/2014/main" id="{FA2E64AF-B7F2-4E88-9CB3-0AFBA137A2DB}"/>
              </a:ext>
            </a:extLst>
          </p:cNvPr>
          <p:cNvSpPr txBox="1"/>
          <p:nvPr/>
        </p:nvSpPr>
        <p:spPr>
          <a:xfrm>
            <a:off x="505691" y="6479018"/>
            <a:ext cx="1943161" cy="200055"/>
          </a:xfrm>
          <a:prstGeom prst="rect">
            <a:avLst/>
          </a:prstGeom>
          <a:noFill/>
        </p:spPr>
        <p:txBody>
          <a:bodyPr wrap="none" rtlCol="0">
            <a:spAutoFit/>
          </a:bodyPr>
          <a:lstStyle/>
          <a:p>
            <a:r>
              <a:rPr lang="en-US" sz="700" i="1" dirty="0">
                <a:solidFill>
                  <a:schemeClr val="tx2"/>
                </a:solidFill>
              </a:rPr>
              <a:t>Strictly Confidential – © 2018 Collective Medical</a:t>
            </a:r>
          </a:p>
        </p:txBody>
      </p:sp>
      <p:sp>
        <p:nvSpPr>
          <p:cNvPr id="18" name="Rectangle 17">
            <a:extLst>
              <a:ext uri="{FF2B5EF4-FFF2-40B4-BE49-F238E27FC236}">
                <a16:creationId xmlns:a16="http://schemas.microsoft.com/office/drawing/2014/main" id="{180DC58D-34A6-4A7C-88C7-6E0D66C89621}"/>
              </a:ext>
            </a:extLst>
          </p:cNvPr>
          <p:cNvSpPr/>
          <p:nvPr/>
        </p:nvSpPr>
        <p:spPr>
          <a:xfrm>
            <a:off x="0" y="6719976"/>
            <a:ext cx="12192000" cy="138024"/>
          </a:xfrm>
          <a:prstGeom prst="rect">
            <a:avLst/>
          </a:prstGeom>
          <a:gradFill>
            <a:gsLst>
              <a:gs pos="0">
                <a:schemeClr val="bg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E9E5DB-B0AC-4A16-9747-FB6D2D8F6A70}"/>
              </a:ext>
            </a:extLst>
          </p:cNvPr>
          <p:cNvSpPr/>
          <p:nvPr/>
        </p:nvSpPr>
        <p:spPr>
          <a:xfrm>
            <a:off x="3676210" y="1802920"/>
            <a:ext cx="7910691" cy="3648974"/>
          </a:xfrm>
          <a:prstGeom prst="rect">
            <a:avLst/>
          </a:prstGeom>
          <a:solidFill>
            <a:srgbClr val="21CB9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699BC"/>
                </a:solidFill>
              </a:ln>
              <a:solidFill>
                <a:srgbClr val="1699BC"/>
              </a:solidFill>
            </a:endParaRPr>
          </a:p>
        </p:txBody>
      </p:sp>
      <p:grpSp>
        <p:nvGrpSpPr>
          <p:cNvPr id="19" name="Group 18">
            <a:extLst>
              <a:ext uri="{FF2B5EF4-FFF2-40B4-BE49-F238E27FC236}">
                <a16:creationId xmlns:a16="http://schemas.microsoft.com/office/drawing/2014/main" id="{8B3E005B-DF37-41DD-B41B-510C1FBDC667}"/>
              </a:ext>
            </a:extLst>
          </p:cNvPr>
          <p:cNvGrpSpPr/>
          <p:nvPr/>
        </p:nvGrpSpPr>
        <p:grpSpPr>
          <a:xfrm flipH="1">
            <a:off x="-5" y="3047396"/>
            <a:ext cx="4049048" cy="1851804"/>
            <a:chOff x="6383956" y="3200400"/>
            <a:chExt cx="3506543" cy="1699405"/>
          </a:xfrm>
          <a:gradFill flip="none" rotWithShape="1">
            <a:gsLst>
              <a:gs pos="0">
                <a:schemeClr val="bg2"/>
              </a:gs>
              <a:gs pos="100000">
                <a:schemeClr val="accent1"/>
              </a:gs>
            </a:gsLst>
            <a:lin ang="0" scaled="1"/>
            <a:tileRect/>
          </a:gradFill>
          <a:effectLst>
            <a:outerShdw blurRad="50800" dist="38100" dir="8100000" algn="tr" rotWithShape="0">
              <a:prstClr val="black">
                <a:alpha val="20000"/>
              </a:prstClr>
            </a:outerShdw>
          </a:effectLst>
        </p:grpSpPr>
        <p:sp>
          <p:nvSpPr>
            <p:cNvPr id="20" name="Rectangle 19">
              <a:extLst>
                <a:ext uri="{FF2B5EF4-FFF2-40B4-BE49-F238E27FC236}">
                  <a16:creationId xmlns:a16="http://schemas.microsoft.com/office/drawing/2014/main" id="{D76C8339-CF4D-446B-8741-3316863EADAC}"/>
                </a:ext>
              </a:extLst>
            </p:cNvPr>
            <p:cNvSpPr/>
            <p:nvPr/>
          </p:nvSpPr>
          <p:spPr>
            <a:xfrm>
              <a:off x="6797617" y="3200400"/>
              <a:ext cx="3092882" cy="1699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E8AFE1BD-C85E-4074-87DE-84DEA282D7F1}"/>
                </a:ext>
              </a:extLst>
            </p:cNvPr>
            <p:cNvSpPr/>
            <p:nvPr/>
          </p:nvSpPr>
          <p:spPr>
            <a:xfrm rot="16200000">
              <a:off x="5743108" y="3841248"/>
              <a:ext cx="1699405" cy="41770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4FD1C6A-BFE4-4543-84C3-5260D0521DE8}"/>
              </a:ext>
            </a:extLst>
          </p:cNvPr>
          <p:cNvGrpSpPr/>
          <p:nvPr/>
        </p:nvGrpSpPr>
        <p:grpSpPr>
          <a:xfrm flipH="1">
            <a:off x="-2" y="3125027"/>
            <a:ext cx="3957761" cy="1699405"/>
            <a:chOff x="6418053" y="3200399"/>
            <a:chExt cx="3384425" cy="1699405"/>
          </a:xfrm>
          <a:solidFill>
            <a:schemeClr val="bg1"/>
          </a:solidFill>
        </p:grpSpPr>
        <p:sp>
          <p:nvSpPr>
            <p:cNvPr id="23" name="Rectangle 22">
              <a:extLst>
                <a:ext uri="{FF2B5EF4-FFF2-40B4-BE49-F238E27FC236}">
                  <a16:creationId xmlns:a16="http://schemas.microsoft.com/office/drawing/2014/main" id="{585B26E4-DBB0-4853-8012-3BF5C8C30A62}"/>
                </a:ext>
              </a:extLst>
            </p:cNvPr>
            <p:cNvSpPr/>
            <p:nvPr/>
          </p:nvSpPr>
          <p:spPr>
            <a:xfrm>
              <a:off x="6797616" y="3200400"/>
              <a:ext cx="3004862" cy="16994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F63AB2C4-F25B-48CD-A098-A56510E7BE1E}"/>
                </a:ext>
              </a:extLst>
            </p:cNvPr>
            <p:cNvSpPr/>
            <p:nvPr/>
          </p:nvSpPr>
          <p:spPr>
            <a:xfrm rot="16200000">
              <a:off x="5758131" y="3860321"/>
              <a:ext cx="1699405" cy="37956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4EEA15FC-45F9-404D-80CA-0C17B6884DDA}"/>
              </a:ext>
            </a:extLst>
          </p:cNvPr>
          <p:cNvSpPr txBox="1"/>
          <p:nvPr/>
        </p:nvSpPr>
        <p:spPr>
          <a:xfrm>
            <a:off x="506026" y="3308564"/>
            <a:ext cx="2874191" cy="1323439"/>
          </a:xfrm>
          <a:prstGeom prst="rect">
            <a:avLst/>
          </a:prstGeom>
          <a:noFill/>
        </p:spPr>
        <p:txBody>
          <a:bodyPr wrap="square" rtlCol="0">
            <a:spAutoFit/>
          </a:bodyPr>
          <a:lstStyle/>
          <a:p>
            <a:r>
              <a:rPr lang="en-US" sz="1600" dirty="0"/>
              <a:t>Insights (both histories and guidelines) are automatically delivered as part of Notifications to all points of care, specifically the ED.</a:t>
            </a:r>
          </a:p>
        </p:txBody>
      </p:sp>
    </p:spTree>
    <p:extLst>
      <p:ext uri="{BB962C8B-B14F-4D97-AF65-F5344CB8AC3E}">
        <p14:creationId xmlns:p14="http://schemas.microsoft.com/office/powerpoint/2010/main" val="239742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E6B7-74C6-4195-9410-9E8168F991EF}"/>
              </a:ext>
            </a:extLst>
          </p:cNvPr>
          <p:cNvSpPr>
            <a:spLocks noGrp="1"/>
          </p:cNvSpPr>
          <p:nvPr>
            <p:ph type="title"/>
          </p:nvPr>
        </p:nvSpPr>
        <p:spPr/>
        <p:txBody>
          <a:bodyPr/>
          <a:lstStyle/>
          <a:p>
            <a:r>
              <a:rPr lang="en-US" dirty="0"/>
              <a:t>PDMP and Collective EDie</a:t>
            </a:r>
          </a:p>
        </p:txBody>
      </p:sp>
    </p:spTree>
    <p:extLst>
      <p:ext uri="{BB962C8B-B14F-4D97-AF65-F5344CB8AC3E}">
        <p14:creationId xmlns:p14="http://schemas.microsoft.com/office/powerpoint/2010/main" val="186072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7B81-B8BF-40D2-9AA8-46AEED6AA974}"/>
              </a:ext>
            </a:extLst>
          </p:cNvPr>
          <p:cNvSpPr>
            <a:spLocks noGrp="1"/>
          </p:cNvSpPr>
          <p:nvPr>
            <p:ph type="title"/>
          </p:nvPr>
        </p:nvSpPr>
        <p:spPr/>
        <p:txBody>
          <a:bodyPr/>
          <a:lstStyle/>
          <a:p>
            <a:r>
              <a:rPr lang="en-US" dirty="0"/>
              <a:t>PDMP with Collective EDie is More Effective Than the PDMP Alone</a:t>
            </a:r>
          </a:p>
        </p:txBody>
      </p:sp>
      <p:sp>
        <p:nvSpPr>
          <p:cNvPr id="22" name="TextBox 21">
            <a:extLst>
              <a:ext uri="{FF2B5EF4-FFF2-40B4-BE49-F238E27FC236}">
                <a16:creationId xmlns:a16="http://schemas.microsoft.com/office/drawing/2014/main" id="{9B458AB9-89EC-40AC-B8BC-085D48AA5C7B}"/>
              </a:ext>
            </a:extLst>
          </p:cNvPr>
          <p:cNvSpPr txBox="1"/>
          <p:nvPr/>
        </p:nvSpPr>
        <p:spPr>
          <a:xfrm>
            <a:off x="767755" y="1609469"/>
            <a:ext cx="10639302" cy="3785652"/>
          </a:xfrm>
          <a:prstGeom prst="rect">
            <a:avLst/>
          </a:prstGeom>
          <a:noFill/>
        </p:spPr>
        <p:txBody>
          <a:bodyPr wrap="square" rtlCol="0">
            <a:spAutoFit/>
          </a:bodyPr>
          <a:lstStyle/>
          <a:p>
            <a:r>
              <a:rPr lang="en-US" sz="1600" dirty="0">
                <a:solidFill>
                  <a:schemeClr val="bg2"/>
                </a:solidFill>
              </a:rPr>
              <a:t>Collective and a state’s clinical consensus group work in tandem with the state to legislate access to the PDMP. Collective then checks every ED encounter against the PDMP, notifying treating physicians in the case of a significant prescription history.</a:t>
            </a:r>
            <a:endParaRPr lang="en-US" dirty="0"/>
          </a:p>
          <a:p>
            <a:endParaRPr lang="en-US" dirty="0"/>
          </a:p>
          <a:p>
            <a:r>
              <a:rPr lang="en-US" sz="1400" dirty="0">
                <a:solidFill>
                  <a:schemeClr val="accent5"/>
                </a:solidFill>
                <a:latin typeface="+mj-lt"/>
              </a:rPr>
              <a:t>How Does it Work?</a:t>
            </a:r>
            <a:br>
              <a:rPr lang="en-US" sz="1400" dirty="0"/>
            </a:br>
            <a:endParaRPr lang="en-US" sz="1100" dirty="0"/>
          </a:p>
          <a:p>
            <a:pPr marL="347663" indent="-230188">
              <a:buFont typeface="Arial" panose="020B0604020202020204" pitchFamily="34" charset="0"/>
              <a:buChar char="•"/>
            </a:pPr>
            <a:r>
              <a:rPr lang="en-US" sz="1400" dirty="0"/>
              <a:t>Patient presents in the ED</a:t>
            </a:r>
            <a:br>
              <a:rPr lang="en-US" sz="1400" dirty="0"/>
            </a:br>
            <a:endParaRPr lang="en-US" sz="1100" dirty="0"/>
          </a:p>
          <a:p>
            <a:pPr marL="347663" indent="-230188">
              <a:buFont typeface="Arial" panose="020B0604020202020204" pitchFamily="34" charset="0"/>
              <a:buChar char="•"/>
            </a:pPr>
            <a:r>
              <a:rPr lang="en-US" sz="1400" dirty="0"/>
              <a:t>Demographic information (i.e., name, date of birth, Social Security Number, etc.) and chief complaint are entered into the hospital’s EMR</a:t>
            </a:r>
            <a:br>
              <a:rPr lang="en-US" sz="1400" dirty="0"/>
            </a:br>
            <a:endParaRPr lang="en-US" sz="1100" dirty="0"/>
          </a:p>
          <a:p>
            <a:pPr marL="347663" indent="-230188">
              <a:buFont typeface="Arial" panose="020B0604020202020204" pitchFamily="34" charset="0"/>
              <a:buChar char="•"/>
            </a:pPr>
            <a:r>
              <a:rPr lang="en-US" sz="1400" dirty="0"/>
              <a:t>Encounter and patient information are immediately forwarded to Collective and aggregated with existing patient information</a:t>
            </a:r>
            <a:br>
              <a:rPr lang="en-US" sz="1400" dirty="0"/>
            </a:br>
            <a:endParaRPr lang="en-US" sz="1050" dirty="0"/>
          </a:p>
          <a:p>
            <a:pPr marL="347663" indent="-230188">
              <a:buFont typeface="Arial" panose="020B0604020202020204" pitchFamily="34" charset="0"/>
              <a:buChar char="•"/>
            </a:pPr>
            <a:r>
              <a:rPr lang="en-US" sz="1400" dirty="0"/>
              <a:t>State PDMP is contacted by Collective, historical prescription information is retrieved</a:t>
            </a:r>
            <a:br>
              <a:rPr lang="en-US" sz="1400" dirty="0"/>
            </a:br>
            <a:endParaRPr lang="en-US" sz="1100" dirty="0"/>
          </a:p>
          <a:p>
            <a:pPr marL="347663" indent="-230188">
              <a:buFont typeface="Arial" panose="020B0604020202020204" pitchFamily="34" charset="0"/>
              <a:buChar char="•"/>
            </a:pPr>
            <a:r>
              <a:rPr lang="en-US" sz="1400" dirty="0"/>
              <a:t>PDMP information is examined according to criteria established by treating facility, and a Notification is delivered with details; Notification appears on ED tracking board</a:t>
            </a:r>
          </a:p>
          <a:p>
            <a:pPr marL="117475"/>
            <a:endParaRPr lang="en-US" dirty="0"/>
          </a:p>
          <a:p>
            <a:pPr algn="ctr"/>
            <a:r>
              <a:rPr lang="en-US" sz="2000" dirty="0">
                <a:solidFill>
                  <a:schemeClr val="accent1"/>
                </a:solidFill>
                <a:latin typeface="+mj-lt"/>
              </a:rPr>
              <a:t>Physicians are made aware of a patient’s prescription history prior to engaging with the patient</a:t>
            </a:r>
          </a:p>
        </p:txBody>
      </p:sp>
    </p:spTree>
    <p:extLst>
      <p:ext uri="{BB962C8B-B14F-4D97-AF65-F5344CB8AC3E}">
        <p14:creationId xmlns:p14="http://schemas.microsoft.com/office/powerpoint/2010/main" val="141507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7B81-B8BF-40D2-9AA8-46AEED6AA974}"/>
              </a:ext>
            </a:extLst>
          </p:cNvPr>
          <p:cNvSpPr>
            <a:spLocks noGrp="1"/>
          </p:cNvSpPr>
          <p:nvPr>
            <p:ph type="title"/>
          </p:nvPr>
        </p:nvSpPr>
        <p:spPr/>
        <p:txBody>
          <a:bodyPr/>
          <a:lstStyle/>
          <a:p>
            <a:r>
              <a:rPr lang="en-US" dirty="0"/>
              <a:t>PDMP with Collective EDie is More Effective Than the PDMP Alone</a:t>
            </a:r>
          </a:p>
        </p:txBody>
      </p:sp>
      <p:sp>
        <p:nvSpPr>
          <p:cNvPr id="3" name="Rectangle: Rounded Corners 2">
            <a:extLst>
              <a:ext uri="{FF2B5EF4-FFF2-40B4-BE49-F238E27FC236}">
                <a16:creationId xmlns:a16="http://schemas.microsoft.com/office/drawing/2014/main" id="{2A624E2D-4B60-4855-A7D2-8DC78C676371}"/>
              </a:ext>
            </a:extLst>
          </p:cNvPr>
          <p:cNvSpPr/>
          <p:nvPr/>
        </p:nvSpPr>
        <p:spPr>
          <a:xfrm>
            <a:off x="4428614" y="4312836"/>
            <a:ext cx="1516814" cy="6463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PDMP platform</a:t>
            </a:r>
          </a:p>
        </p:txBody>
      </p:sp>
      <p:sp>
        <p:nvSpPr>
          <p:cNvPr id="4" name="Arrow: Right 3">
            <a:extLst>
              <a:ext uri="{FF2B5EF4-FFF2-40B4-BE49-F238E27FC236}">
                <a16:creationId xmlns:a16="http://schemas.microsoft.com/office/drawing/2014/main" id="{656961CF-3773-43C0-AAB0-A348548D59AA}"/>
              </a:ext>
            </a:extLst>
          </p:cNvPr>
          <p:cNvSpPr/>
          <p:nvPr/>
        </p:nvSpPr>
        <p:spPr>
          <a:xfrm rot="5400000">
            <a:off x="4768416" y="3917586"/>
            <a:ext cx="567558" cy="361950"/>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BD351A-1AE1-4DA3-B67D-C561F0751C68}"/>
              </a:ext>
            </a:extLst>
          </p:cNvPr>
          <p:cNvSpPr/>
          <p:nvPr/>
        </p:nvSpPr>
        <p:spPr>
          <a:xfrm>
            <a:off x="9687991" y="2326335"/>
            <a:ext cx="1473221" cy="1376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A729A7-0C11-4044-8CB1-CE9D992A9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62186" y="2575004"/>
            <a:ext cx="592238" cy="1279234"/>
          </a:xfrm>
          <a:prstGeom prst="rect">
            <a:avLst/>
          </a:prstGeom>
          <a:effectLst>
            <a:outerShdw blurRad="50800" dist="38100" dir="2700000" algn="tl" rotWithShape="0">
              <a:prstClr val="black">
                <a:alpha val="5000"/>
              </a:prstClr>
            </a:outerShdw>
          </a:effectLst>
        </p:spPr>
      </p:pic>
      <p:sp>
        <p:nvSpPr>
          <p:cNvPr id="7" name="Arrow: Right 6">
            <a:extLst>
              <a:ext uri="{FF2B5EF4-FFF2-40B4-BE49-F238E27FC236}">
                <a16:creationId xmlns:a16="http://schemas.microsoft.com/office/drawing/2014/main" id="{E6055F85-1D69-443F-911F-410137429EB6}"/>
              </a:ext>
            </a:extLst>
          </p:cNvPr>
          <p:cNvSpPr/>
          <p:nvPr/>
        </p:nvSpPr>
        <p:spPr>
          <a:xfrm>
            <a:off x="7698016" y="2947810"/>
            <a:ext cx="2117992"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DE8B84-DAA0-4C98-A8CB-EBB7599334E4}"/>
              </a:ext>
            </a:extLst>
          </p:cNvPr>
          <p:cNvSpPr/>
          <p:nvPr/>
        </p:nvSpPr>
        <p:spPr>
          <a:xfrm>
            <a:off x="6369107" y="2704349"/>
            <a:ext cx="1530096" cy="12496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PDMP information is compared</a:t>
            </a:r>
            <a:br>
              <a:rPr lang="en-US" sz="1400" dirty="0">
                <a:solidFill>
                  <a:schemeClr val="bg1"/>
                </a:solidFill>
                <a:latin typeface="+mj-lt"/>
              </a:rPr>
            </a:br>
            <a:r>
              <a:rPr lang="en-US" sz="1400" dirty="0">
                <a:solidFill>
                  <a:schemeClr val="bg1"/>
                </a:solidFill>
                <a:latin typeface="+mj-lt"/>
              </a:rPr>
              <a:t>against on-file  standard criteria</a:t>
            </a:r>
            <a:endParaRPr lang="en-US" sz="1400" dirty="0">
              <a:solidFill>
                <a:schemeClr val="bg1"/>
              </a:solidFill>
            </a:endParaRPr>
          </a:p>
        </p:txBody>
      </p:sp>
      <p:sp>
        <p:nvSpPr>
          <p:cNvPr id="9" name="Arrow: Right 8">
            <a:extLst>
              <a:ext uri="{FF2B5EF4-FFF2-40B4-BE49-F238E27FC236}">
                <a16:creationId xmlns:a16="http://schemas.microsoft.com/office/drawing/2014/main" id="{E35E3639-1A63-4098-8515-EE08D034385F}"/>
              </a:ext>
            </a:extLst>
          </p:cNvPr>
          <p:cNvSpPr/>
          <p:nvPr/>
        </p:nvSpPr>
        <p:spPr>
          <a:xfrm>
            <a:off x="5122094" y="2947811"/>
            <a:ext cx="1372414"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3FF49-46A0-4DF2-B25B-AD5D17717E34}"/>
              </a:ext>
            </a:extLst>
          </p:cNvPr>
          <p:cNvSpPr/>
          <p:nvPr/>
        </p:nvSpPr>
        <p:spPr>
          <a:xfrm>
            <a:off x="4415332" y="2704349"/>
            <a:ext cx="1530096" cy="12496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Collective queries  state PDMP for medication history and prescribers</a:t>
            </a:r>
            <a:endParaRPr lang="en-US" sz="1400" dirty="0">
              <a:solidFill>
                <a:schemeClr val="bg1"/>
              </a:solidFill>
            </a:endParaRPr>
          </a:p>
        </p:txBody>
      </p:sp>
      <p:sp>
        <p:nvSpPr>
          <p:cNvPr id="11" name="Arrow: Right 10">
            <a:extLst>
              <a:ext uri="{FF2B5EF4-FFF2-40B4-BE49-F238E27FC236}">
                <a16:creationId xmlns:a16="http://schemas.microsoft.com/office/drawing/2014/main" id="{FD5F0059-0ED1-472B-8B4C-9A178EE491E0}"/>
              </a:ext>
            </a:extLst>
          </p:cNvPr>
          <p:cNvSpPr/>
          <p:nvPr/>
        </p:nvSpPr>
        <p:spPr>
          <a:xfrm>
            <a:off x="2014271" y="2947811"/>
            <a:ext cx="2538222"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65D596F-74D3-40DC-B843-B8B08FAC6CB5}"/>
              </a:ext>
            </a:extLst>
          </p:cNvPr>
          <p:cNvPicPr>
            <a:picLocks noChangeAspect="1"/>
          </p:cNvPicPr>
          <p:nvPr/>
        </p:nvPicPr>
        <p:blipFill>
          <a:blip r:embed="rId3"/>
          <a:stretch>
            <a:fillRect/>
          </a:stretch>
        </p:blipFill>
        <p:spPr>
          <a:xfrm>
            <a:off x="1008812" y="2607565"/>
            <a:ext cx="1759115" cy="993900"/>
          </a:xfrm>
          <a:prstGeom prst="rect">
            <a:avLst/>
          </a:prstGeom>
        </p:spPr>
      </p:pic>
      <p:sp>
        <p:nvSpPr>
          <p:cNvPr id="13" name="TextBox 12">
            <a:extLst>
              <a:ext uri="{FF2B5EF4-FFF2-40B4-BE49-F238E27FC236}">
                <a16:creationId xmlns:a16="http://schemas.microsoft.com/office/drawing/2014/main" id="{08049386-D65C-4FD0-A395-504355CB9957}"/>
              </a:ext>
            </a:extLst>
          </p:cNvPr>
          <p:cNvSpPr txBox="1"/>
          <p:nvPr/>
        </p:nvSpPr>
        <p:spPr>
          <a:xfrm>
            <a:off x="1008004" y="3681060"/>
            <a:ext cx="1759115" cy="646331"/>
          </a:xfrm>
          <a:prstGeom prst="rect">
            <a:avLst/>
          </a:prstGeom>
          <a:noFill/>
        </p:spPr>
        <p:txBody>
          <a:bodyPr wrap="square" rtlCol="0">
            <a:spAutoFit/>
          </a:bodyPr>
          <a:lstStyle/>
          <a:p>
            <a:pPr algn="ctr"/>
            <a:r>
              <a:rPr lang="en-US" sz="1200" dirty="0"/>
              <a:t>Patient presents in a hospital’s emergency department</a:t>
            </a:r>
          </a:p>
        </p:txBody>
      </p:sp>
      <p:sp>
        <p:nvSpPr>
          <p:cNvPr id="14" name="TextBox 13">
            <a:extLst>
              <a:ext uri="{FF2B5EF4-FFF2-40B4-BE49-F238E27FC236}">
                <a16:creationId xmlns:a16="http://schemas.microsoft.com/office/drawing/2014/main" id="{37AF1F7C-9693-4EBE-A986-45577C583317}"/>
              </a:ext>
            </a:extLst>
          </p:cNvPr>
          <p:cNvSpPr txBox="1"/>
          <p:nvPr/>
        </p:nvSpPr>
        <p:spPr>
          <a:xfrm>
            <a:off x="7914029" y="3676030"/>
            <a:ext cx="1759115" cy="830997"/>
          </a:xfrm>
          <a:prstGeom prst="rect">
            <a:avLst/>
          </a:prstGeom>
          <a:noFill/>
        </p:spPr>
        <p:txBody>
          <a:bodyPr wrap="square" rtlCol="0">
            <a:spAutoFit/>
          </a:bodyPr>
          <a:lstStyle/>
          <a:p>
            <a:pPr algn="ctr"/>
            <a:r>
              <a:rPr lang="en-US" sz="1200" dirty="0" err="1"/>
              <a:t>EDie</a:t>
            </a:r>
            <a:r>
              <a:rPr lang="en-US" sz="1200" dirty="0"/>
              <a:t> Notification is delivered to ED staff within moments of patient registration</a:t>
            </a:r>
          </a:p>
        </p:txBody>
      </p:sp>
      <p:pic>
        <p:nvPicPr>
          <p:cNvPr id="15" name="Picture 14">
            <a:extLst>
              <a:ext uri="{FF2B5EF4-FFF2-40B4-BE49-F238E27FC236}">
                <a16:creationId xmlns:a16="http://schemas.microsoft.com/office/drawing/2014/main" id="{FF7F3086-9D3D-4C78-B95E-65DAED2CA4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0086" y="2578299"/>
            <a:ext cx="437410" cy="1275939"/>
          </a:xfrm>
          <a:prstGeom prst="rect">
            <a:avLst/>
          </a:prstGeom>
          <a:effectLst>
            <a:outerShdw blurRad="50800" dist="38100" dir="2700000" algn="tl" rotWithShape="0">
              <a:prstClr val="black">
                <a:alpha val="5000"/>
              </a:prstClr>
            </a:outerShdw>
          </a:effectLst>
        </p:spPr>
      </p:pic>
      <p:pic>
        <p:nvPicPr>
          <p:cNvPr id="16" name="Picture 15">
            <a:extLst>
              <a:ext uri="{FF2B5EF4-FFF2-40B4-BE49-F238E27FC236}">
                <a16:creationId xmlns:a16="http://schemas.microsoft.com/office/drawing/2014/main" id="{B57E288E-191D-4FBD-AB62-E93F4C28F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359249" y="2693161"/>
            <a:ext cx="421812" cy="1297448"/>
          </a:xfrm>
          <a:prstGeom prst="rect">
            <a:avLst/>
          </a:prstGeom>
          <a:effectLst>
            <a:outerShdw blurRad="50800" dist="38100" dir="2700000" algn="tl" rotWithShape="0">
              <a:prstClr val="black">
                <a:alpha val="5000"/>
              </a:prstClr>
            </a:outerShdw>
          </a:effectLst>
        </p:spPr>
      </p:pic>
      <p:sp>
        <p:nvSpPr>
          <p:cNvPr id="17" name="Arrow: Right 16">
            <a:extLst>
              <a:ext uri="{FF2B5EF4-FFF2-40B4-BE49-F238E27FC236}">
                <a16:creationId xmlns:a16="http://schemas.microsoft.com/office/drawing/2014/main" id="{1FE171B1-9480-46A3-AE07-767AD38A536F}"/>
              </a:ext>
            </a:extLst>
          </p:cNvPr>
          <p:cNvSpPr/>
          <p:nvPr/>
        </p:nvSpPr>
        <p:spPr>
          <a:xfrm rot="16200000">
            <a:off x="5082236" y="3951601"/>
            <a:ext cx="499527" cy="361950"/>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081B8D-C2FA-4431-B465-408620EA61FE}"/>
              </a:ext>
            </a:extLst>
          </p:cNvPr>
          <p:cNvSpPr/>
          <p:nvPr/>
        </p:nvSpPr>
        <p:spPr>
          <a:xfrm>
            <a:off x="5217279" y="4311883"/>
            <a:ext cx="346840" cy="1126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88311FF-16F5-4CA0-ADDC-CBFDFC0739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0836" y="2389810"/>
            <a:ext cx="965499" cy="1249617"/>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EDD9BEFC-A840-4F51-8527-79182DCFA0D9}"/>
              </a:ext>
            </a:extLst>
          </p:cNvPr>
          <p:cNvSpPr txBox="1"/>
          <p:nvPr/>
        </p:nvSpPr>
        <p:spPr>
          <a:xfrm>
            <a:off x="2891214" y="3056723"/>
            <a:ext cx="1305934" cy="338554"/>
          </a:xfrm>
          <a:prstGeom prst="rect">
            <a:avLst/>
          </a:prstGeom>
          <a:noFill/>
        </p:spPr>
        <p:txBody>
          <a:bodyPr wrap="none" rtlCol="0">
            <a:spAutoFit/>
          </a:bodyPr>
          <a:lstStyle/>
          <a:p>
            <a:pPr algn="ctr"/>
            <a:r>
              <a:rPr lang="en-US" sz="1600" dirty="0">
                <a:solidFill>
                  <a:schemeClr val="bg1"/>
                </a:solidFill>
              </a:rPr>
              <a:t>ADT Message</a:t>
            </a:r>
          </a:p>
        </p:txBody>
      </p:sp>
      <p:sp>
        <p:nvSpPr>
          <p:cNvPr id="21" name="TextBox 20">
            <a:extLst>
              <a:ext uri="{FF2B5EF4-FFF2-40B4-BE49-F238E27FC236}">
                <a16:creationId xmlns:a16="http://schemas.microsoft.com/office/drawing/2014/main" id="{0B0A2612-91BF-43D6-AE43-579A79354A79}"/>
              </a:ext>
            </a:extLst>
          </p:cNvPr>
          <p:cNvSpPr txBox="1"/>
          <p:nvPr/>
        </p:nvSpPr>
        <p:spPr>
          <a:xfrm>
            <a:off x="2611493" y="3493207"/>
            <a:ext cx="1865376" cy="830997"/>
          </a:xfrm>
          <a:prstGeom prst="rect">
            <a:avLst/>
          </a:prstGeom>
          <a:noFill/>
        </p:spPr>
        <p:txBody>
          <a:bodyPr wrap="square" rtlCol="0">
            <a:spAutoFit/>
          </a:bodyPr>
          <a:lstStyle/>
          <a:p>
            <a:pPr algn="ctr"/>
            <a:r>
              <a:rPr lang="en-US" sz="1200" dirty="0"/>
              <a:t>Hospital EMR automatically sends information about the encounter to Collective</a:t>
            </a:r>
          </a:p>
        </p:txBody>
      </p:sp>
    </p:spTree>
    <p:extLst>
      <p:ext uri="{BB962C8B-B14F-4D97-AF65-F5344CB8AC3E}">
        <p14:creationId xmlns:p14="http://schemas.microsoft.com/office/powerpoint/2010/main" val="196525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7B81-B8BF-40D2-9AA8-46AEED6AA974}"/>
              </a:ext>
            </a:extLst>
          </p:cNvPr>
          <p:cNvSpPr>
            <a:spLocks noGrp="1"/>
          </p:cNvSpPr>
          <p:nvPr>
            <p:ph type="title"/>
          </p:nvPr>
        </p:nvSpPr>
        <p:spPr/>
        <p:txBody>
          <a:bodyPr/>
          <a:lstStyle/>
          <a:p>
            <a:r>
              <a:rPr lang="en-US" dirty="0"/>
              <a:t>PDMP with Collective EDie is More Effective Than the PDMP Alone</a:t>
            </a:r>
          </a:p>
        </p:txBody>
      </p:sp>
      <p:sp>
        <p:nvSpPr>
          <p:cNvPr id="22" name="Rectangle 21">
            <a:extLst>
              <a:ext uri="{FF2B5EF4-FFF2-40B4-BE49-F238E27FC236}">
                <a16:creationId xmlns:a16="http://schemas.microsoft.com/office/drawing/2014/main" id="{7FEE0BDC-D51E-443D-8E28-DCA55405A8CE}"/>
              </a:ext>
            </a:extLst>
          </p:cNvPr>
          <p:cNvSpPr/>
          <p:nvPr/>
        </p:nvSpPr>
        <p:spPr>
          <a:xfrm>
            <a:off x="0" y="3640346"/>
            <a:ext cx="12192000" cy="2217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170E23E-EAFB-4910-8E89-AFCDD9E461DC}"/>
              </a:ext>
            </a:extLst>
          </p:cNvPr>
          <p:cNvSpPr txBox="1"/>
          <p:nvPr/>
        </p:nvSpPr>
        <p:spPr>
          <a:xfrm>
            <a:off x="1319842" y="1433434"/>
            <a:ext cx="10757097" cy="4216539"/>
          </a:xfrm>
          <a:prstGeom prst="rect">
            <a:avLst/>
          </a:prstGeom>
          <a:noFill/>
          <a:ln w="0">
            <a:noFill/>
          </a:ln>
        </p:spPr>
        <p:txBody>
          <a:bodyPr wrap="square" rtlCol="0" anchor="ctr">
            <a:spAutoFit/>
          </a:bodyPr>
          <a:lstStyle/>
          <a:p>
            <a:pPr>
              <a:buClr>
                <a:schemeClr val="tx1"/>
              </a:buClr>
            </a:pPr>
            <a:r>
              <a:rPr lang="en-US" dirty="0">
                <a:solidFill>
                  <a:schemeClr val="accent1"/>
                </a:solidFill>
              </a:rPr>
              <a:t>Automatic query and analyzing of PDMP data</a:t>
            </a:r>
            <a:r>
              <a:rPr lang="en-US" dirty="0"/>
              <a:t> eliminates expectation of ED Provider to</a:t>
            </a:r>
            <a:br>
              <a:rPr lang="en-US" dirty="0"/>
            </a:br>
            <a:r>
              <a:rPr lang="en-US" dirty="0"/>
              <a:t>identify prescription-related risk or launch external source for every patient</a:t>
            </a:r>
            <a:br>
              <a:rPr lang="en-US" dirty="0"/>
            </a:br>
            <a:endParaRPr lang="en-US" sz="2400" dirty="0"/>
          </a:p>
          <a:p>
            <a:pPr>
              <a:buClr>
                <a:schemeClr val="tx1"/>
              </a:buClr>
            </a:pPr>
            <a:r>
              <a:rPr lang="en-US" dirty="0">
                <a:solidFill>
                  <a:schemeClr val="accent1"/>
                </a:solidFill>
              </a:rPr>
              <a:t>No separate portal launches</a:t>
            </a:r>
            <a:r>
              <a:rPr lang="en-US" dirty="0"/>
              <a:t>, log-ins, patient queries, or expiring credentials</a:t>
            </a:r>
            <a:br>
              <a:rPr lang="en-US" dirty="0"/>
            </a:br>
            <a:endParaRPr lang="en-US" sz="2400" dirty="0"/>
          </a:p>
          <a:p>
            <a:pPr>
              <a:buClr>
                <a:schemeClr val="tx1"/>
              </a:buClr>
            </a:pPr>
            <a:r>
              <a:rPr lang="en-US" dirty="0">
                <a:solidFill>
                  <a:schemeClr val="accent1"/>
                </a:solidFill>
              </a:rPr>
              <a:t>Real-time analytics and alerts</a:t>
            </a:r>
            <a:r>
              <a:rPr lang="en-US" dirty="0"/>
              <a:t> can be configured using any PDMP data element:</a:t>
            </a:r>
          </a:p>
          <a:p>
            <a:pPr>
              <a:buClr>
                <a:schemeClr val="tx1"/>
              </a:buClr>
            </a:pPr>
            <a:br>
              <a:rPr lang="en-US" dirty="0"/>
            </a:br>
            <a:endParaRPr lang="en-US" sz="1000" dirty="0"/>
          </a:p>
          <a:p>
            <a:pPr>
              <a:buClr>
                <a:schemeClr val="tx1"/>
              </a:buClr>
            </a:pPr>
            <a:endParaRPr lang="en-US" sz="1000" dirty="0"/>
          </a:p>
          <a:p>
            <a:pPr marL="401638" lvl="1" indent="-171450">
              <a:buFont typeface="Arial" panose="020B0604020202020204" pitchFamily="34" charset="0"/>
              <a:buChar char="•"/>
              <a:tabLst>
                <a:tab pos="284163" algn="l"/>
              </a:tabLst>
            </a:pPr>
            <a:r>
              <a:rPr lang="en-US" sz="1400" dirty="0">
                <a:solidFill>
                  <a:schemeClr val="bg1"/>
                </a:solidFill>
              </a:rPr>
              <a:t>More than </a:t>
            </a:r>
            <a:r>
              <a:rPr lang="en-US" sz="1400" dirty="0">
                <a:solidFill>
                  <a:schemeClr val="bg2"/>
                </a:solidFill>
              </a:rPr>
              <a:t>(X)</a:t>
            </a:r>
            <a:r>
              <a:rPr lang="en-US" sz="1400" dirty="0">
                <a:solidFill>
                  <a:schemeClr val="bg1"/>
                </a:solidFill>
              </a:rPr>
              <a:t> prescribers within 12 months</a:t>
            </a:r>
            <a:br>
              <a:rPr lang="en-US" sz="1400" dirty="0"/>
            </a:br>
            <a:endParaRPr lang="en-US" sz="1000" dirty="0"/>
          </a:p>
          <a:p>
            <a:pPr marL="401638" lvl="1" indent="-171450">
              <a:buFont typeface="Arial" panose="020B0604020202020204" pitchFamily="34" charset="0"/>
              <a:buChar char="•"/>
              <a:tabLst>
                <a:tab pos="284163" algn="l"/>
              </a:tabLst>
            </a:pPr>
            <a:r>
              <a:rPr lang="en-US" sz="1400" dirty="0">
                <a:solidFill>
                  <a:schemeClr val="bg1"/>
                </a:solidFill>
              </a:rPr>
              <a:t>More than </a:t>
            </a:r>
            <a:r>
              <a:rPr lang="en-US" sz="1400" dirty="0">
                <a:solidFill>
                  <a:schemeClr val="bg2"/>
                </a:solidFill>
              </a:rPr>
              <a:t>(X)</a:t>
            </a:r>
            <a:r>
              <a:rPr lang="en-US" sz="1400" dirty="0">
                <a:solidFill>
                  <a:schemeClr val="bg1"/>
                </a:solidFill>
              </a:rPr>
              <a:t> controlled substance II-V prescriptions within 12 months</a:t>
            </a:r>
            <a:br>
              <a:rPr lang="en-US" sz="1400" dirty="0"/>
            </a:br>
            <a:endParaRPr lang="en-US" sz="1000" dirty="0"/>
          </a:p>
          <a:p>
            <a:pPr marL="401638" lvl="1" indent="-171450">
              <a:buFont typeface="Arial" panose="020B0604020202020204" pitchFamily="34" charset="0"/>
              <a:buChar char="•"/>
              <a:tabLst>
                <a:tab pos="284163" algn="l"/>
              </a:tabLst>
            </a:pPr>
            <a:r>
              <a:rPr lang="en-US" sz="1400" dirty="0">
                <a:solidFill>
                  <a:schemeClr val="bg1"/>
                </a:solidFill>
              </a:rPr>
              <a:t>More than </a:t>
            </a:r>
            <a:r>
              <a:rPr lang="en-US" sz="1400" dirty="0">
                <a:solidFill>
                  <a:schemeClr val="bg2"/>
                </a:solidFill>
              </a:rPr>
              <a:t>(X)</a:t>
            </a:r>
            <a:r>
              <a:rPr lang="en-US" sz="1400" dirty="0">
                <a:solidFill>
                  <a:schemeClr val="bg1"/>
                </a:solidFill>
              </a:rPr>
              <a:t> controlled substance II-V prescriptions within last 40 days</a:t>
            </a:r>
            <a:br>
              <a:rPr lang="en-US" sz="1400" dirty="0"/>
            </a:br>
            <a:endParaRPr lang="en-US" sz="1000" dirty="0"/>
          </a:p>
          <a:p>
            <a:pPr marL="401638" lvl="1" indent="-171450">
              <a:buFont typeface="Arial" panose="020B0604020202020204" pitchFamily="34" charset="0"/>
              <a:buChar char="•"/>
              <a:tabLst>
                <a:tab pos="284163" algn="l"/>
              </a:tabLst>
            </a:pPr>
            <a:r>
              <a:rPr lang="en-US" sz="1400" dirty="0">
                <a:solidFill>
                  <a:schemeClr val="bg1"/>
                </a:solidFill>
              </a:rPr>
              <a:t>Any prescription for methadone, suboxone, fentanyl transdermal, LA morphine, or LA oxycodone within last </a:t>
            </a:r>
            <a:r>
              <a:rPr lang="en-US" sz="1400" dirty="0">
                <a:solidFill>
                  <a:schemeClr val="bg2"/>
                </a:solidFill>
              </a:rPr>
              <a:t>(X)</a:t>
            </a:r>
            <a:r>
              <a:rPr lang="en-US" sz="1400" dirty="0">
                <a:solidFill>
                  <a:schemeClr val="bg1"/>
                </a:solidFill>
              </a:rPr>
              <a:t> </a:t>
            </a:r>
            <a:r>
              <a:rPr lang="en-US" sz="1400" dirty="0" err="1">
                <a:solidFill>
                  <a:schemeClr val="bg1"/>
                </a:solidFill>
              </a:rPr>
              <a:t>mo</a:t>
            </a:r>
            <a:br>
              <a:rPr lang="en-US" sz="1400" dirty="0"/>
            </a:br>
            <a:endParaRPr lang="en-US" sz="1000" dirty="0"/>
          </a:p>
          <a:p>
            <a:pPr marL="401638" lvl="1" indent="-171450">
              <a:buFont typeface="Arial" panose="020B0604020202020204" pitchFamily="34" charset="0"/>
              <a:buChar char="•"/>
              <a:tabLst>
                <a:tab pos="284163" algn="l"/>
              </a:tabLst>
            </a:pPr>
            <a:r>
              <a:rPr lang="en-US" sz="1400" dirty="0">
                <a:solidFill>
                  <a:schemeClr val="bg1"/>
                </a:solidFill>
              </a:rPr>
              <a:t>Any overlapping prescriptions for narcotics (controlled substance II-V) and benzodiazepines within last </a:t>
            </a:r>
            <a:r>
              <a:rPr lang="en-US" sz="1400" dirty="0">
                <a:solidFill>
                  <a:schemeClr val="bg2"/>
                </a:solidFill>
              </a:rPr>
              <a:t>(X)</a:t>
            </a:r>
            <a:r>
              <a:rPr lang="en-US" sz="1400" dirty="0">
                <a:solidFill>
                  <a:schemeClr val="bg1"/>
                </a:solidFill>
              </a:rPr>
              <a:t> </a:t>
            </a:r>
            <a:r>
              <a:rPr lang="en-US" sz="1400" dirty="0" err="1">
                <a:solidFill>
                  <a:schemeClr val="bg1"/>
                </a:solidFill>
              </a:rPr>
              <a:t>mo</a:t>
            </a:r>
            <a:endParaRPr lang="en-US" sz="1400" dirty="0">
              <a:solidFill>
                <a:schemeClr val="bg1"/>
              </a:solidFill>
            </a:endParaRPr>
          </a:p>
        </p:txBody>
      </p:sp>
    </p:spTree>
    <p:extLst>
      <p:ext uri="{BB962C8B-B14F-4D97-AF65-F5344CB8AC3E}">
        <p14:creationId xmlns:p14="http://schemas.microsoft.com/office/powerpoint/2010/main" val="82664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C0328-FE13-4D47-85C2-5DD64F651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668" y="-2588739"/>
            <a:ext cx="8339847" cy="10794021"/>
          </a:xfrm>
          <a:prstGeom prst="rect">
            <a:avLst/>
          </a:prstGeom>
        </p:spPr>
      </p:pic>
      <p:sp>
        <p:nvSpPr>
          <p:cNvPr id="6" name="Rectangle 5">
            <a:extLst>
              <a:ext uri="{FF2B5EF4-FFF2-40B4-BE49-F238E27FC236}">
                <a16:creationId xmlns:a16="http://schemas.microsoft.com/office/drawing/2014/main" id="{FFE9E5DB-B0AC-4A16-9747-FB6D2D8F6A70}"/>
              </a:ext>
            </a:extLst>
          </p:cNvPr>
          <p:cNvSpPr/>
          <p:nvPr/>
        </p:nvSpPr>
        <p:spPr>
          <a:xfrm>
            <a:off x="2046245" y="2756042"/>
            <a:ext cx="7910691" cy="1303968"/>
          </a:xfrm>
          <a:prstGeom prst="rect">
            <a:avLst/>
          </a:prstGeom>
          <a:solidFill>
            <a:srgbClr val="21CB9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1699BC"/>
                </a:solidFill>
              </a:ln>
              <a:solidFill>
                <a:srgbClr val="1699BC"/>
              </a:solidFill>
            </a:endParaRPr>
          </a:p>
        </p:txBody>
      </p:sp>
      <p:grpSp>
        <p:nvGrpSpPr>
          <p:cNvPr id="7" name="Group 6">
            <a:extLst>
              <a:ext uri="{FF2B5EF4-FFF2-40B4-BE49-F238E27FC236}">
                <a16:creationId xmlns:a16="http://schemas.microsoft.com/office/drawing/2014/main" id="{3A67F76E-3AB9-4D9B-A587-7B325FC8BBEA}"/>
              </a:ext>
            </a:extLst>
          </p:cNvPr>
          <p:cNvGrpSpPr/>
          <p:nvPr/>
        </p:nvGrpSpPr>
        <p:grpSpPr>
          <a:xfrm>
            <a:off x="0" y="4332673"/>
            <a:ext cx="12192000" cy="3013247"/>
            <a:chOff x="3286200" y="3945337"/>
            <a:chExt cx="8573568" cy="3013247"/>
          </a:xfrm>
        </p:grpSpPr>
        <p:sp>
          <p:nvSpPr>
            <p:cNvPr id="8" name="Rectangle 7">
              <a:extLst>
                <a:ext uri="{FF2B5EF4-FFF2-40B4-BE49-F238E27FC236}">
                  <a16:creationId xmlns:a16="http://schemas.microsoft.com/office/drawing/2014/main" id="{37C6EE0B-421A-4865-B015-9145E69303EF}"/>
                </a:ext>
              </a:extLst>
            </p:cNvPr>
            <p:cNvSpPr/>
            <p:nvPr/>
          </p:nvSpPr>
          <p:spPr>
            <a:xfrm rot="10800000">
              <a:off x="3291840" y="3945337"/>
              <a:ext cx="8567928" cy="2103116"/>
            </a:xfrm>
            <a:prstGeom prst="rect">
              <a:avLst/>
            </a:prstGeom>
            <a:gradFill>
              <a:gsLst>
                <a:gs pos="0">
                  <a:schemeClr val="bg1"/>
                </a:gs>
                <a:gs pos="51000">
                  <a:srgbClr val="FFFFFF"/>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C064A1-FDC9-4018-B239-459CE8AE9814}"/>
                </a:ext>
              </a:extLst>
            </p:cNvPr>
            <p:cNvSpPr/>
            <p:nvPr/>
          </p:nvSpPr>
          <p:spPr>
            <a:xfrm>
              <a:off x="3286200" y="6048454"/>
              <a:ext cx="8573568" cy="910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04F3400-205B-40F6-9725-AD04520A9B9B}"/>
              </a:ext>
            </a:extLst>
          </p:cNvPr>
          <p:cNvGrpSpPr/>
          <p:nvPr/>
        </p:nvGrpSpPr>
        <p:grpSpPr>
          <a:xfrm>
            <a:off x="1707917" y="-517920"/>
            <a:ext cx="8573568" cy="3008372"/>
            <a:chOff x="3286200" y="-603504"/>
            <a:chExt cx="8573568" cy="3008372"/>
          </a:xfrm>
        </p:grpSpPr>
        <p:sp>
          <p:nvSpPr>
            <p:cNvPr id="11" name="Rectangle 10">
              <a:extLst>
                <a:ext uri="{FF2B5EF4-FFF2-40B4-BE49-F238E27FC236}">
                  <a16:creationId xmlns:a16="http://schemas.microsoft.com/office/drawing/2014/main" id="{1BDEE754-E447-441D-9372-101B1368745E}"/>
                </a:ext>
              </a:extLst>
            </p:cNvPr>
            <p:cNvSpPr/>
            <p:nvPr/>
          </p:nvSpPr>
          <p:spPr>
            <a:xfrm>
              <a:off x="3291840" y="301752"/>
              <a:ext cx="8567928" cy="2103116"/>
            </a:xfrm>
            <a:prstGeom prst="rect">
              <a:avLst/>
            </a:prstGeom>
            <a:gradFill>
              <a:gsLst>
                <a:gs pos="0">
                  <a:schemeClr val="bg1"/>
                </a:gs>
                <a:gs pos="51000">
                  <a:srgbClr val="FFFFFF"/>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02F4A6-F7C9-495F-8200-DB6DCA8B48E3}"/>
                </a:ext>
              </a:extLst>
            </p:cNvPr>
            <p:cNvSpPr/>
            <p:nvPr/>
          </p:nvSpPr>
          <p:spPr>
            <a:xfrm>
              <a:off x="3286200" y="-603504"/>
              <a:ext cx="8573568" cy="905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4847B81-B8BF-40D2-9AA8-46AEED6AA974}"/>
              </a:ext>
            </a:extLst>
          </p:cNvPr>
          <p:cNvSpPr>
            <a:spLocks noGrp="1"/>
          </p:cNvSpPr>
          <p:nvPr>
            <p:ph type="title"/>
          </p:nvPr>
        </p:nvSpPr>
        <p:spPr/>
        <p:txBody>
          <a:bodyPr/>
          <a:lstStyle/>
          <a:p>
            <a:r>
              <a:rPr lang="en-US" dirty="0"/>
              <a:t>PDMP with Collective EDie is More Effective Than the PDMP Alone</a:t>
            </a:r>
          </a:p>
        </p:txBody>
      </p:sp>
      <p:grpSp>
        <p:nvGrpSpPr>
          <p:cNvPr id="13" name="Group 12">
            <a:extLst>
              <a:ext uri="{FF2B5EF4-FFF2-40B4-BE49-F238E27FC236}">
                <a16:creationId xmlns:a16="http://schemas.microsoft.com/office/drawing/2014/main" id="{858144C6-8076-4E1D-95F6-77254DB560DF}"/>
              </a:ext>
            </a:extLst>
          </p:cNvPr>
          <p:cNvGrpSpPr/>
          <p:nvPr/>
        </p:nvGrpSpPr>
        <p:grpSpPr>
          <a:xfrm>
            <a:off x="10111666" y="6196615"/>
            <a:ext cx="1793289" cy="426128"/>
            <a:chOff x="10111666" y="6196615"/>
            <a:chExt cx="1793289" cy="426128"/>
          </a:xfrm>
        </p:grpSpPr>
        <p:sp>
          <p:nvSpPr>
            <p:cNvPr id="14" name="Rectangle 13">
              <a:extLst>
                <a:ext uri="{FF2B5EF4-FFF2-40B4-BE49-F238E27FC236}">
                  <a16:creationId xmlns:a16="http://schemas.microsoft.com/office/drawing/2014/main" id="{13D172D4-FAFA-479B-B7ED-D304983468F6}"/>
                </a:ext>
              </a:extLst>
            </p:cNvPr>
            <p:cNvSpPr/>
            <p:nvPr userDrawn="1"/>
          </p:nvSpPr>
          <p:spPr>
            <a:xfrm>
              <a:off x="10111666" y="6196615"/>
              <a:ext cx="1793289" cy="42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89AFEE1-0EA0-4859-BE6C-8B924A1603EF}"/>
                </a:ext>
              </a:extLst>
            </p:cNvPr>
            <p:cNvPicPr>
              <a:picLocks noChangeAspect="1"/>
            </p:cNvPicPr>
            <p:nvPr userDrawn="1"/>
          </p:nvPicPr>
          <p:blipFill>
            <a:blip r:embed="rId3"/>
            <a:stretch>
              <a:fillRect/>
            </a:stretch>
          </p:blipFill>
          <p:spPr>
            <a:xfrm>
              <a:off x="10182689" y="6289505"/>
              <a:ext cx="1645328" cy="255559"/>
            </a:xfrm>
            <a:prstGeom prst="rect">
              <a:avLst/>
            </a:prstGeom>
          </p:spPr>
        </p:pic>
      </p:grpSp>
      <p:sp>
        <p:nvSpPr>
          <p:cNvPr id="17" name="TextBox 16">
            <a:extLst>
              <a:ext uri="{FF2B5EF4-FFF2-40B4-BE49-F238E27FC236}">
                <a16:creationId xmlns:a16="http://schemas.microsoft.com/office/drawing/2014/main" id="{FA2E64AF-B7F2-4E88-9CB3-0AFBA137A2DB}"/>
              </a:ext>
            </a:extLst>
          </p:cNvPr>
          <p:cNvSpPr txBox="1"/>
          <p:nvPr/>
        </p:nvSpPr>
        <p:spPr>
          <a:xfrm>
            <a:off x="505691" y="6479018"/>
            <a:ext cx="1943161" cy="200055"/>
          </a:xfrm>
          <a:prstGeom prst="rect">
            <a:avLst/>
          </a:prstGeom>
          <a:noFill/>
        </p:spPr>
        <p:txBody>
          <a:bodyPr wrap="none" rtlCol="0">
            <a:spAutoFit/>
          </a:bodyPr>
          <a:lstStyle/>
          <a:p>
            <a:r>
              <a:rPr lang="en-US" sz="700" i="1" dirty="0">
                <a:solidFill>
                  <a:schemeClr val="tx2"/>
                </a:solidFill>
              </a:rPr>
              <a:t>Strictly Confidential – © 2018 Collective Medical</a:t>
            </a:r>
          </a:p>
        </p:txBody>
      </p:sp>
      <p:sp>
        <p:nvSpPr>
          <p:cNvPr id="18" name="Rectangle 17">
            <a:extLst>
              <a:ext uri="{FF2B5EF4-FFF2-40B4-BE49-F238E27FC236}">
                <a16:creationId xmlns:a16="http://schemas.microsoft.com/office/drawing/2014/main" id="{180DC58D-34A6-4A7C-88C7-6E0D66C89621}"/>
              </a:ext>
            </a:extLst>
          </p:cNvPr>
          <p:cNvSpPr/>
          <p:nvPr/>
        </p:nvSpPr>
        <p:spPr>
          <a:xfrm>
            <a:off x="0" y="6719976"/>
            <a:ext cx="12192000" cy="138024"/>
          </a:xfrm>
          <a:prstGeom prst="rect">
            <a:avLst/>
          </a:prstGeom>
          <a:gradFill>
            <a:gsLst>
              <a:gs pos="0">
                <a:schemeClr val="bg2"/>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28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3AAEC-5E84-4D7B-AA93-79756C84FBD2}"/>
              </a:ext>
            </a:extLst>
          </p:cNvPr>
          <p:cNvSpPr/>
          <p:nvPr/>
        </p:nvSpPr>
        <p:spPr>
          <a:xfrm>
            <a:off x="0" y="1828799"/>
            <a:ext cx="12192000" cy="2191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47F8D-29D9-4525-8FBC-8A1805EA0B03}"/>
              </a:ext>
            </a:extLst>
          </p:cNvPr>
          <p:cNvSpPr>
            <a:spLocks noGrp="1"/>
          </p:cNvSpPr>
          <p:nvPr>
            <p:ph type="ctrTitle"/>
          </p:nvPr>
        </p:nvSpPr>
        <p:spPr>
          <a:xfrm>
            <a:off x="1764102" y="2303255"/>
            <a:ext cx="8663796" cy="1189410"/>
          </a:xfrm>
        </p:spPr>
        <p:txBody>
          <a:bodyPr anchor="ctr"/>
          <a:lstStyle/>
          <a:p>
            <a:r>
              <a:rPr lang="en-US" dirty="0">
                <a:solidFill>
                  <a:schemeClr val="bg1"/>
                </a:solidFill>
              </a:rPr>
              <a:t>Regional Efforts, Early Designs, and Prototypes</a:t>
            </a:r>
          </a:p>
        </p:txBody>
      </p:sp>
    </p:spTree>
    <p:extLst>
      <p:ext uri="{BB962C8B-B14F-4D97-AF65-F5344CB8AC3E}">
        <p14:creationId xmlns:p14="http://schemas.microsoft.com/office/powerpoint/2010/main" val="395538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96E2-46C3-4C0A-B2A9-7D2856B785D2}"/>
              </a:ext>
            </a:extLst>
          </p:cNvPr>
          <p:cNvSpPr>
            <a:spLocks noGrp="1"/>
          </p:cNvSpPr>
          <p:nvPr>
            <p:ph type="title"/>
          </p:nvPr>
        </p:nvSpPr>
        <p:spPr/>
        <p:txBody>
          <a:bodyPr/>
          <a:lstStyle/>
          <a:p>
            <a:r>
              <a:rPr lang="en-US" dirty="0"/>
              <a:t>Early Designs, Prototypes, and Tests</a:t>
            </a:r>
          </a:p>
        </p:txBody>
      </p:sp>
      <p:sp>
        <p:nvSpPr>
          <p:cNvPr id="4" name="TextBox 3">
            <a:extLst>
              <a:ext uri="{FF2B5EF4-FFF2-40B4-BE49-F238E27FC236}">
                <a16:creationId xmlns:a16="http://schemas.microsoft.com/office/drawing/2014/main" id="{1018EA1A-9EDB-448C-A2C2-D47AF8CC2BB8}"/>
              </a:ext>
            </a:extLst>
          </p:cNvPr>
          <p:cNvSpPr txBox="1"/>
          <p:nvPr/>
        </p:nvSpPr>
        <p:spPr>
          <a:xfrm>
            <a:off x="1783222" y="2389293"/>
            <a:ext cx="8604503" cy="1413144"/>
          </a:xfrm>
          <a:prstGeom prst="rect">
            <a:avLst/>
          </a:prstGeom>
          <a:noFill/>
        </p:spPr>
        <p:txBody>
          <a:bodyPr wrap="square" rtlCol="0">
            <a:spAutoFit/>
          </a:bodyPr>
          <a:lstStyle/>
          <a:p>
            <a:pPr marL="3175" lvl="0" indent="-3175"/>
            <a:r>
              <a:rPr lang="en-US" sz="2000" dirty="0">
                <a:solidFill>
                  <a:schemeClr val="accent1"/>
                </a:solidFill>
              </a:rPr>
              <a:t>The “Fine Print”</a:t>
            </a:r>
            <a:br>
              <a:rPr lang="en-US" sz="1400" dirty="0">
                <a:solidFill>
                  <a:schemeClr val="accent1"/>
                </a:solidFill>
              </a:rPr>
            </a:br>
            <a:endParaRPr lang="en-US" sz="500" dirty="0"/>
          </a:p>
          <a:p>
            <a:pPr marL="112713" lvl="0" indent="1588">
              <a:lnSpc>
                <a:spcPct val="150000"/>
              </a:lnSpc>
            </a:pPr>
            <a:r>
              <a:rPr lang="en-US" sz="1400" dirty="0"/>
              <a:t>These projects span across multiple states and are in various stages, ranging from early design to pilot stage to fully implemented. Final outcomes have not been evaluated and are not guaranteed. Most of them are geographically dependent and were generated by local interest and available resources.</a:t>
            </a:r>
          </a:p>
        </p:txBody>
      </p:sp>
    </p:spTree>
    <p:extLst>
      <p:ext uri="{BB962C8B-B14F-4D97-AF65-F5344CB8AC3E}">
        <p14:creationId xmlns:p14="http://schemas.microsoft.com/office/powerpoint/2010/main" val="80252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96E2-46C3-4C0A-B2A9-7D2856B785D2}"/>
              </a:ext>
            </a:extLst>
          </p:cNvPr>
          <p:cNvSpPr>
            <a:spLocks noGrp="1"/>
          </p:cNvSpPr>
          <p:nvPr>
            <p:ph type="title"/>
          </p:nvPr>
        </p:nvSpPr>
        <p:spPr/>
        <p:txBody>
          <a:bodyPr/>
          <a:lstStyle/>
          <a:p>
            <a:r>
              <a:rPr lang="en-US" dirty="0"/>
              <a:t>Collective is Currently Undertaking Five Prototype Opioid Reduction Efforts</a:t>
            </a:r>
          </a:p>
        </p:txBody>
      </p:sp>
      <p:sp>
        <p:nvSpPr>
          <p:cNvPr id="3" name="TextBox 2">
            <a:extLst>
              <a:ext uri="{FF2B5EF4-FFF2-40B4-BE49-F238E27FC236}">
                <a16:creationId xmlns:a16="http://schemas.microsoft.com/office/drawing/2014/main" id="{ADE04351-523E-4AED-B205-6770F261CBB5}"/>
              </a:ext>
            </a:extLst>
          </p:cNvPr>
          <p:cNvSpPr txBox="1"/>
          <p:nvPr/>
        </p:nvSpPr>
        <p:spPr>
          <a:xfrm>
            <a:off x="1382281" y="1781883"/>
            <a:ext cx="9406385" cy="3631763"/>
          </a:xfrm>
          <a:prstGeom prst="rect">
            <a:avLst/>
          </a:prstGeom>
          <a:noFill/>
        </p:spPr>
        <p:txBody>
          <a:bodyPr wrap="square" rtlCol="0">
            <a:spAutoFit/>
          </a:bodyPr>
          <a:lstStyle/>
          <a:p>
            <a:pPr marL="460375" indent="-342900">
              <a:buFont typeface="+mj-lt"/>
              <a:buAutoNum type="arabicPeriod"/>
            </a:pPr>
            <a:r>
              <a:rPr lang="en-US" sz="2000" dirty="0">
                <a:solidFill>
                  <a:schemeClr val="accent1"/>
                </a:solidFill>
                <a:latin typeface="+mj-lt"/>
              </a:rPr>
              <a:t>Narcan / Naloxone Administration Tracking and Notification</a:t>
            </a:r>
            <a:br>
              <a:rPr lang="en-US" dirty="0"/>
            </a:br>
            <a:br>
              <a:rPr lang="en-US" dirty="0"/>
            </a:br>
            <a:endParaRPr lang="en-US" sz="1000" dirty="0"/>
          </a:p>
          <a:p>
            <a:pPr marL="460375" indent="-342900">
              <a:buFont typeface="+mj-lt"/>
              <a:buAutoNum type="arabicPeriod"/>
            </a:pPr>
            <a:r>
              <a:rPr lang="en-US" sz="2000" dirty="0">
                <a:solidFill>
                  <a:schemeClr val="accent1"/>
                </a:solidFill>
                <a:latin typeface="+mj-lt"/>
              </a:rPr>
              <a:t>Identification of Infants with NAS and Notification for Treating Physicians</a:t>
            </a:r>
            <a:br>
              <a:rPr lang="en-US" sz="2000" dirty="0">
                <a:solidFill>
                  <a:schemeClr val="accent1"/>
                </a:solidFill>
                <a:latin typeface="+mj-lt"/>
              </a:rPr>
            </a:br>
            <a:br>
              <a:rPr lang="en-US" dirty="0"/>
            </a:br>
            <a:endParaRPr lang="en-US" sz="1000" dirty="0"/>
          </a:p>
          <a:p>
            <a:pPr marL="460375" indent="-342900">
              <a:buFont typeface="+mj-lt"/>
              <a:buAutoNum type="arabicPeriod"/>
            </a:pPr>
            <a:r>
              <a:rPr lang="en-US" sz="2000" dirty="0">
                <a:solidFill>
                  <a:schemeClr val="accent1"/>
                </a:solidFill>
                <a:latin typeface="+mj-lt"/>
              </a:rPr>
              <a:t>Automated Letters to Prescribers When Patients Experience Overdose Events</a:t>
            </a:r>
            <a:br>
              <a:rPr lang="en-US" sz="2000" dirty="0">
                <a:solidFill>
                  <a:schemeClr val="accent1"/>
                </a:solidFill>
                <a:latin typeface="+mj-lt"/>
              </a:rPr>
            </a:br>
            <a:br>
              <a:rPr lang="en-US" dirty="0"/>
            </a:br>
            <a:endParaRPr lang="en-US" sz="1000" dirty="0"/>
          </a:p>
          <a:p>
            <a:pPr marL="460375" indent="-342900">
              <a:buFont typeface="+mj-lt"/>
              <a:buAutoNum type="arabicPeriod"/>
            </a:pPr>
            <a:r>
              <a:rPr lang="en-US" sz="2000" dirty="0">
                <a:solidFill>
                  <a:schemeClr val="accent1"/>
                </a:solidFill>
                <a:latin typeface="+mj-lt"/>
              </a:rPr>
              <a:t>Utilization of the Emergency Department as a Bridge to Rehabilitation</a:t>
            </a:r>
            <a:br>
              <a:rPr lang="en-US" dirty="0">
                <a:solidFill>
                  <a:schemeClr val="accent1"/>
                </a:solidFill>
                <a:latin typeface="+mj-lt"/>
              </a:rPr>
            </a:br>
            <a:br>
              <a:rPr lang="en-US" sz="1400" dirty="0"/>
            </a:br>
            <a:endParaRPr lang="en-US" sz="1000" dirty="0"/>
          </a:p>
          <a:p>
            <a:pPr marL="460375" indent="-342900">
              <a:buFont typeface="+mj-lt"/>
              <a:buAutoNum type="arabicPeriod"/>
            </a:pPr>
            <a:r>
              <a:rPr lang="en-US" sz="2000" dirty="0">
                <a:solidFill>
                  <a:schemeClr val="accent1"/>
                </a:solidFill>
                <a:latin typeface="+mj-lt"/>
              </a:rPr>
              <a:t>Consent to Share Under 42 CFR Part 2 for Suboxone as Medication-Assisted Treatment</a:t>
            </a:r>
            <a:br>
              <a:rPr lang="en-US" sz="1400" dirty="0">
                <a:solidFill>
                  <a:schemeClr val="accent1"/>
                </a:solidFill>
              </a:rPr>
            </a:br>
            <a:endParaRPr lang="en-US" sz="1400" dirty="0"/>
          </a:p>
        </p:txBody>
      </p:sp>
    </p:spTree>
    <p:extLst>
      <p:ext uri="{BB962C8B-B14F-4D97-AF65-F5344CB8AC3E}">
        <p14:creationId xmlns:p14="http://schemas.microsoft.com/office/powerpoint/2010/main" val="312813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458688"/>
            <a:ext cx="4555067" cy="672570"/>
          </a:xfrm>
        </p:spPr>
        <p:txBody>
          <a:bodyPr/>
          <a:lstStyle/>
          <a:p>
            <a:r>
              <a:rPr lang="en-US" dirty="0"/>
              <a:t>OUR MISSION</a:t>
            </a:r>
          </a:p>
        </p:txBody>
      </p:sp>
      <p:sp>
        <p:nvSpPr>
          <p:cNvPr id="3" name="Text Placeholder 2"/>
          <p:cNvSpPr>
            <a:spLocks noGrp="1"/>
          </p:cNvSpPr>
          <p:nvPr>
            <p:ph type="subTitle" idx="1"/>
          </p:nvPr>
        </p:nvSpPr>
        <p:spPr>
          <a:xfrm>
            <a:off x="838200" y="2469402"/>
            <a:ext cx="10470931" cy="1655762"/>
          </a:xfrm>
        </p:spPr>
        <p:txBody>
          <a:bodyPr/>
          <a:lstStyle/>
          <a:p>
            <a:pPr>
              <a:lnSpc>
                <a:spcPct val="100000"/>
              </a:lnSpc>
            </a:pPr>
            <a:r>
              <a:rPr lang="en-US" sz="3600" spc="300" dirty="0">
                <a:solidFill>
                  <a:schemeClr val="accent1"/>
                </a:solidFill>
                <a:latin typeface="+mj-lt"/>
              </a:rPr>
              <a:t>Eliminate Friction from Care Delivery</a:t>
            </a:r>
          </a:p>
          <a:p>
            <a:pPr>
              <a:lnSpc>
                <a:spcPct val="100000"/>
              </a:lnSpc>
            </a:pPr>
            <a:r>
              <a:rPr lang="en-US" spc="300" dirty="0">
                <a:latin typeface="+mj-lt"/>
              </a:rPr>
              <a:t>Through Real-Time Collaborative, Coordinated Care</a:t>
            </a:r>
          </a:p>
        </p:txBody>
      </p:sp>
    </p:spTree>
    <p:extLst>
      <p:ext uri="{BB962C8B-B14F-4D97-AF65-F5344CB8AC3E}">
        <p14:creationId xmlns:p14="http://schemas.microsoft.com/office/powerpoint/2010/main" val="1977800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6D4A-AF56-421F-B551-E5B2ABE619CB}"/>
              </a:ext>
            </a:extLst>
          </p:cNvPr>
          <p:cNvSpPr>
            <a:spLocks noGrp="1"/>
          </p:cNvSpPr>
          <p:nvPr>
            <p:ph type="title"/>
          </p:nvPr>
        </p:nvSpPr>
        <p:spPr/>
        <p:txBody>
          <a:bodyPr/>
          <a:lstStyle/>
          <a:p>
            <a:r>
              <a:rPr lang="en-US" dirty="0"/>
              <a:t>Notifications for Narcan / Naloxone Administration</a:t>
            </a:r>
          </a:p>
        </p:txBody>
      </p:sp>
    </p:spTree>
    <p:extLst>
      <p:ext uri="{BB962C8B-B14F-4D97-AF65-F5344CB8AC3E}">
        <p14:creationId xmlns:p14="http://schemas.microsoft.com/office/powerpoint/2010/main" val="113654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5FF3-F80B-482A-8B38-9F6C260BACDB}"/>
              </a:ext>
            </a:extLst>
          </p:cNvPr>
          <p:cNvSpPr>
            <a:spLocks noGrp="1"/>
          </p:cNvSpPr>
          <p:nvPr>
            <p:ph type="title"/>
          </p:nvPr>
        </p:nvSpPr>
        <p:spPr/>
        <p:txBody>
          <a:bodyPr/>
          <a:lstStyle/>
          <a:p>
            <a:r>
              <a:rPr lang="en-US" dirty="0"/>
              <a:t>Notifications for Narcan / Naloxone Administration</a:t>
            </a:r>
          </a:p>
        </p:txBody>
      </p:sp>
      <p:sp>
        <p:nvSpPr>
          <p:cNvPr id="3" name="TextBox 2">
            <a:extLst>
              <a:ext uri="{FF2B5EF4-FFF2-40B4-BE49-F238E27FC236}">
                <a16:creationId xmlns:a16="http://schemas.microsoft.com/office/drawing/2014/main" id="{D80C0BFD-1C74-4EFE-8221-2B0EE31CC19F}"/>
              </a:ext>
            </a:extLst>
          </p:cNvPr>
          <p:cNvSpPr txBox="1"/>
          <p:nvPr/>
        </p:nvSpPr>
        <p:spPr>
          <a:xfrm>
            <a:off x="1091213" y="1673824"/>
            <a:ext cx="10009573" cy="3624069"/>
          </a:xfrm>
          <a:prstGeom prst="rect">
            <a:avLst/>
          </a:prstGeom>
          <a:noFill/>
        </p:spPr>
        <p:txBody>
          <a:bodyPr wrap="square" rtlCol="0">
            <a:spAutoFit/>
          </a:bodyPr>
          <a:lstStyle/>
          <a:p>
            <a:r>
              <a:rPr lang="en-US" sz="1600" dirty="0">
                <a:solidFill>
                  <a:schemeClr val="bg2"/>
                </a:solidFill>
              </a:rPr>
              <a:t>Collective Medical, in tandem with the West Virginia Hospital Association, is piloting a program to leverage EMS data surrounding Narcan / naloxone administration.</a:t>
            </a:r>
            <a:endParaRPr lang="en-US" dirty="0"/>
          </a:p>
          <a:p>
            <a:endParaRPr lang="en-US" dirty="0"/>
          </a:p>
          <a:p>
            <a:r>
              <a:rPr lang="en-US" sz="1400" dirty="0">
                <a:solidFill>
                  <a:schemeClr val="accent5"/>
                </a:solidFill>
                <a:latin typeface="+mj-lt"/>
              </a:rPr>
              <a:t>How Does It Work?</a:t>
            </a:r>
            <a:br>
              <a:rPr lang="en-US" sz="1400" dirty="0"/>
            </a:br>
            <a:endParaRPr lang="en-US" sz="1100" dirty="0"/>
          </a:p>
          <a:p>
            <a:pPr marL="347663" indent="-230188">
              <a:buFont typeface="Arial" panose="020B0604020202020204" pitchFamily="34" charset="0"/>
              <a:buChar char="•"/>
            </a:pPr>
            <a:r>
              <a:rPr lang="en-US" sz="1400" dirty="0"/>
              <a:t>Collective is connected to the Office of Emergency Medical </a:t>
            </a:r>
            <a:r>
              <a:rPr lang="en-US" sz="1400" dirty="0" err="1"/>
              <a:t>Services’s</a:t>
            </a:r>
            <a:r>
              <a:rPr lang="en-US" sz="1400" dirty="0"/>
              <a:t> (OEMS) state repository, into which all EMS encounters are recorded</a:t>
            </a:r>
            <a:br>
              <a:rPr lang="en-US" sz="1400" dirty="0"/>
            </a:br>
            <a:endParaRPr lang="en-US" sz="1100" dirty="0"/>
          </a:p>
          <a:p>
            <a:pPr marL="347663" indent="-230188">
              <a:buFont typeface="Arial" panose="020B0604020202020204" pitchFamily="34" charset="0"/>
              <a:buChar char="•"/>
            </a:pPr>
            <a:r>
              <a:rPr lang="en-US" sz="1400" dirty="0"/>
              <a:t>The OEMS vendor provides Collective with files containing all EMS events in which Narcan / naloxone was administered</a:t>
            </a:r>
            <a:br>
              <a:rPr lang="en-US" sz="1400" dirty="0"/>
            </a:br>
            <a:endParaRPr lang="en-US" sz="1100" dirty="0"/>
          </a:p>
          <a:p>
            <a:pPr marL="347663" indent="-230188">
              <a:buFont typeface="Arial" panose="020B0604020202020204" pitchFamily="34" charset="0"/>
              <a:buChar char="•"/>
            </a:pPr>
            <a:r>
              <a:rPr lang="en-US" sz="1400" dirty="0"/>
              <a:t>Collective associates these encounters with the appropriate patient with a chief complaint of “Naloxone Administered”</a:t>
            </a:r>
            <a:br>
              <a:rPr lang="en-US" sz="1400" dirty="0"/>
            </a:br>
            <a:endParaRPr lang="en-US" sz="1050" dirty="0"/>
          </a:p>
          <a:p>
            <a:pPr marL="347663" indent="-230188">
              <a:buFont typeface="Arial" panose="020B0604020202020204" pitchFamily="34" charset="0"/>
              <a:buChar char="•"/>
            </a:pPr>
            <a:r>
              <a:rPr lang="en-US" sz="1400" dirty="0"/>
              <a:t>Criteria are established at all on-network hospitals in the state to deliver an automated notification if a patient presenting in the emergency department has one of these naloxone events within the past 12 months</a:t>
            </a:r>
          </a:p>
          <a:p>
            <a:pPr marL="347663" indent="-230188">
              <a:buFont typeface="Arial" panose="020B0604020202020204" pitchFamily="34" charset="0"/>
              <a:buChar char="•"/>
            </a:pPr>
            <a:endParaRPr lang="en-US" dirty="0"/>
          </a:p>
          <a:p>
            <a:pPr algn="ctr"/>
            <a:r>
              <a:rPr lang="en-US" sz="2000" dirty="0">
                <a:solidFill>
                  <a:schemeClr val="accent1"/>
                </a:solidFill>
                <a:latin typeface="+mj-lt"/>
              </a:rPr>
              <a:t>Providers are able to engage with full knowledge of the patient’s history</a:t>
            </a:r>
          </a:p>
        </p:txBody>
      </p:sp>
    </p:spTree>
    <p:extLst>
      <p:ext uri="{BB962C8B-B14F-4D97-AF65-F5344CB8AC3E}">
        <p14:creationId xmlns:p14="http://schemas.microsoft.com/office/powerpoint/2010/main" val="287274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5FF3-F80B-482A-8B38-9F6C260BACDB}"/>
              </a:ext>
            </a:extLst>
          </p:cNvPr>
          <p:cNvSpPr>
            <a:spLocks noGrp="1"/>
          </p:cNvSpPr>
          <p:nvPr>
            <p:ph type="title"/>
          </p:nvPr>
        </p:nvSpPr>
        <p:spPr/>
        <p:txBody>
          <a:bodyPr/>
          <a:lstStyle/>
          <a:p>
            <a:r>
              <a:rPr lang="en-US" dirty="0"/>
              <a:t>Notifications for Narcan / Naloxone Administration</a:t>
            </a:r>
          </a:p>
        </p:txBody>
      </p:sp>
      <p:pic>
        <p:nvPicPr>
          <p:cNvPr id="4" name="Picture 3">
            <a:extLst>
              <a:ext uri="{FF2B5EF4-FFF2-40B4-BE49-F238E27FC236}">
                <a16:creationId xmlns:a16="http://schemas.microsoft.com/office/drawing/2014/main" id="{D473A652-5681-4AF6-BC2A-F54F08283560}"/>
              </a:ext>
            </a:extLst>
          </p:cNvPr>
          <p:cNvPicPr/>
          <p:nvPr/>
        </p:nvPicPr>
        <p:blipFill>
          <a:blip r:embed="rId2">
            <a:extLst>
              <a:ext uri="{28A0092B-C50C-407E-A947-70E740481C1C}">
                <a14:useLocalDpi xmlns:a14="http://schemas.microsoft.com/office/drawing/2010/main" val="0"/>
              </a:ext>
            </a:extLst>
          </a:blip>
          <a:stretch>
            <a:fillRect/>
          </a:stretch>
        </p:blipFill>
        <p:spPr>
          <a:xfrm>
            <a:off x="1386144" y="1971722"/>
            <a:ext cx="6268720" cy="1669415"/>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D7F941C-489A-4386-8A86-7D24237FCD11}"/>
              </a:ext>
            </a:extLst>
          </p:cNvPr>
          <p:cNvSpPr/>
          <p:nvPr/>
        </p:nvSpPr>
        <p:spPr>
          <a:xfrm>
            <a:off x="5250056" y="3037634"/>
            <a:ext cx="1470278" cy="192024"/>
          </a:xfrm>
          <a:prstGeom prst="rect">
            <a:avLst/>
          </a:prstGeom>
          <a:solidFill>
            <a:srgbClr val="21CB9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B11385A-5E34-42DD-9D6E-374EB1EC833A}"/>
              </a:ext>
            </a:extLst>
          </p:cNvPr>
          <p:cNvSpPr txBox="1"/>
          <p:nvPr/>
        </p:nvSpPr>
        <p:spPr>
          <a:xfrm>
            <a:off x="1453702" y="1621547"/>
            <a:ext cx="6133602" cy="307777"/>
          </a:xfrm>
          <a:prstGeom prst="rect">
            <a:avLst/>
          </a:prstGeom>
          <a:noFill/>
        </p:spPr>
        <p:txBody>
          <a:bodyPr wrap="none" rtlCol="0">
            <a:spAutoFit/>
          </a:bodyPr>
          <a:lstStyle/>
          <a:p>
            <a:pPr algn="ctr"/>
            <a:r>
              <a:rPr lang="en-US" sz="1400" dirty="0">
                <a:solidFill>
                  <a:schemeClr val="bg2"/>
                </a:solidFill>
              </a:rPr>
              <a:t>The patient’s naloxone administration event is recorded in the Collective Platform</a:t>
            </a:r>
          </a:p>
        </p:txBody>
      </p:sp>
      <p:sp>
        <p:nvSpPr>
          <p:cNvPr id="9" name="TextBox 8">
            <a:extLst>
              <a:ext uri="{FF2B5EF4-FFF2-40B4-BE49-F238E27FC236}">
                <a16:creationId xmlns:a16="http://schemas.microsoft.com/office/drawing/2014/main" id="{F15786B6-6C78-46B4-958F-94D681972D8A}"/>
              </a:ext>
            </a:extLst>
          </p:cNvPr>
          <p:cNvSpPr txBox="1"/>
          <p:nvPr/>
        </p:nvSpPr>
        <p:spPr>
          <a:xfrm>
            <a:off x="4978162" y="4792211"/>
            <a:ext cx="4942636" cy="307777"/>
          </a:xfrm>
          <a:prstGeom prst="rect">
            <a:avLst/>
          </a:prstGeom>
          <a:noFill/>
        </p:spPr>
        <p:txBody>
          <a:bodyPr wrap="none" rtlCol="0">
            <a:spAutoFit/>
          </a:bodyPr>
          <a:lstStyle/>
          <a:p>
            <a:pPr algn="ctr"/>
            <a:r>
              <a:rPr lang="en-US" sz="1400" dirty="0">
                <a:solidFill>
                  <a:schemeClr val="bg2"/>
                </a:solidFill>
              </a:rPr>
              <a:t>Criteria are established for notification delivery at future facilities</a:t>
            </a:r>
          </a:p>
        </p:txBody>
      </p:sp>
      <p:grpSp>
        <p:nvGrpSpPr>
          <p:cNvPr id="3" name="Group 2">
            <a:extLst>
              <a:ext uri="{FF2B5EF4-FFF2-40B4-BE49-F238E27FC236}">
                <a16:creationId xmlns:a16="http://schemas.microsoft.com/office/drawing/2014/main" id="{9EE28172-3E43-4766-9303-D7576ED32F6A}"/>
              </a:ext>
            </a:extLst>
          </p:cNvPr>
          <p:cNvGrpSpPr/>
          <p:nvPr/>
        </p:nvGrpSpPr>
        <p:grpSpPr>
          <a:xfrm>
            <a:off x="4315120" y="3513884"/>
            <a:ext cx="6268720" cy="1200329"/>
            <a:chOff x="5396537" y="3209084"/>
            <a:chExt cx="6268720" cy="1200329"/>
          </a:xfrm>
        </p:grpSpPr>
        <p:sp>
          <p:nvSpPr>
            <p:cNvPr id="10" name="TextBox 9">
              <a:extLst>
                <a:ext uri="{FF2B5EF4-FFF2-40B4-BE49-F238E27FC236}">
                  <a16:creationId xmlns:a16="http://schemas.microsoft.com/office/drawing/2014/main" id="{2E29951F-E8B7-45BC-8410-94A1AA8B6F8C}"/>
                </a:ext>
              </a:extLst>
            </p:cNvPr>
            <p:cNvSpPr txBox="1"/>
            <p:nvPr/>
          </p:nvSpPr>
          <p:spPr>
            <a:xfrm>
              <a:off x="5396537" y="3209084"/>
              <a:ext cx="6268720" cy="276999"/>
            </a:xfrm>
            <a:prstGeom prst="rect">
              <a:avLst/>
            </a:prstGeom>
            <a:solidFill>
              <a:schemeClr val="tx2"/>
            </a:solidFill>
            <a:ln>
              <a:solidFill>
                <a:schemeClr val="bg2"/>
              </a:solidFill>
            </a:ln>
          </p:spPr>
          <p:txBody>
            <a:bodyPr wrap="square" rtlCol="0">
              <a:spAutoFit/>
            </a:bodyPr>
            <a:lstStyle/>
            <a:p>
              <a:r>
                <a:rPr lang="en-US" sz="1200" dirty="0">
                  <a:solidFill>
                    <a:schemeClr val="bg1"/>
                  </a:solidFill>
                </a:rPr>
                <a:t>Criteria Established In-Platform for Notifications</a:t>
              </a:r>
            </a:p>
          </p:txBody>
        </p:sp>
        <p:sp>
          <p:nvSpPr>
            <p:cNvPr id="11" name="TextBox 10">
              <a:extLst>
                <a:ext uri="{FF2B5EF4-FFF2-40B4-BE49-F238E27FC236}">
                  <a16:creationId xmlns:a16="http://schemas.microsoft.com/office/drawing/2014/main" id="{D745A305-F480-4B73-B528-D1E6367E6D83}"/>
                </a:ext>
              </a:extLst>
            </p:cNvPr>
            <p:cNvSpPr txBox="1"/>
            <p:nvPr/>
          </p:nvSpPr>
          <p:spPr>
            <a:xfrm>
              <a:off x="5396537" y="3486083"/>
              <a:ext cx="6268720" cy="923330"/>
            </a:xfrm>
            <a:prstGeom prst="rect">
              <a:avLst/>
            </a:prstGeom>
            <a:solidFill>
              <a:schemeClr val="tx1">
                <a:lumMod val="20000"/>
                <a:lumOff val="80000"/>
              </a:schemeClr>
            </a:solidFill>
            <a:ln>
              <a:solidFill>
                <a:schemeClr val="tx2"/>
              </a:solidFill>
            </a:ln>
          </p:spPr>
          <p:txBody>
            <a:bodyPr wrap="square" rtlCol="0">
              <a:spAutoFit/>
            </a:bodyPr>
            <a:lstStyle/>
            <a:p>
              <a:endParaRPr lang="en-US" sz="600" dirty="0"/>
            </a:p>
            <a:p>
              <a:r>
                <a:rPr lang="en-US" sz="1050" dirty="0"/>
                <a:t>The patient has had 1 encounter(s) in 12 Month(s) of specified visit type (none selected/all) or specified major type (none selected) with the following diagnosis phrase: “Naloxone Administered”</a:t>
              </a:r>
            </a:p>
            <a:p>
              <a:endParaRPr lang="en-US" sz="1050" dirty="0"/>
            </a:p>
            <a:p>
              <a:r>
                <a:rPr lang="en-US" sz="1050" b="1" dirty="0"/>
                <a:t>Simplified: Any Encounter within in the Past 12 Months with Diagnosis Containing “Naloxone Administered”</a:t>
              </a:r>
            </a:p>
            <a:p>
              <a:endParaRPr lang="en-US" sz="600" dirty="0"/>
            </a:p>
          </p:txBody>
        </p:sp>
      </p:grpSp>
    </p:spTree>
    <p:extLst>
      <p:ext uri="{BB962C8B-B14F-4D97-AF65-F5344CB8AC3E}">
        <p14:creationId xmlns:p14="http://schemas.microsoft.com/office/powerpoint/2010/main" val="3413081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F2D4-F467-4CCA-9BE9-400B92CEE420}"/>
              </a:ext>
            </a:extLst>
          </p:cNvPr>
          <p:cNvSpPr>
            <a:spLocks noGrp="1"/>
          </p:cNvSpPr>
          <p:nvPr>
            <p:ph type="title"/>
          </p:nvPr>
        </p:nvSpPr>
        <p:spPr>
          <a:xfrm>
            <a:off x="7606985" y="2752077"/>
            <a:ext cx="4262961" cy="1305017"/>
          </a:xfrm>
        </p:spPr>
        <p:txBody>
          <a:bodyPr/>
          <a:lstStyle/>
          <a:p>
            <a:r>
              <a:rPr lang="en-US" sz="2400" dirty="0"/>
              <a:t>Neo-Natal Abstinence Syndrome:</a:t>
            </a:r>
            <a:br>
              <a:rPr lang="en-US" sz="2400" dirty="0"/>
            </a:br>
            <a:r>
              <a:rPr lang="en-US" sz="2000" dirty="0">
                <a:solidFill>
                  <a:schemeClr val="bg2"/>
                </a:solidFill>
              </a:rPr>
              <a:t>Identification and Notification</a:t>
            </a:r>
            <a:endParaRPr lang="en-US" dirty="0">
              <a:solidFill>
                <a:schemeClr val="bg2"/>
              </a:solidFill>
            </a:endParaRPr>
          </a:p>
        </p:txBody>
      </p:sp>
    </p:spTree>
    <p:extLst>
      <p:ext uri="{BB962C8B-B14F-4D97-AF65-F5344CB8AC3E}">
        <p14:creationId xmlns:p14="http://schemas.microsoft.com/office/powerpoint/2010/main" val="321591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5E83-B669-4C9F-AC5E-CEB1F0A349B8}"/>
              </a:ext>
            </a:extLst>
          </p:cNvPr>
          <p:cNvSpPr>
            <a:spLocks noGrp="1"/>
          </p:cNvSpPr>
          <p:nvPr>
            <p:ph type="title"/>
          </p:nvPr>
        </p:nvSpPr>
        <p:spPr/>
        <p:txBody>
          <a:bodyPr/>
          <a:lstStyle/>
          <a:p>
            <a:r>
              <a:rPr lang="en-US" dirty="0"/>
              <a:t>Neo-Natal Abstinence Syndrome Identification and Notification</a:t>
            </a:r>
            <a:br>
              <a:rPr lang="en-US" dirty="0"/>
            </a:br>
            <a:endParaRPr lang="en-US" dirty="0"/>
          </a:p>
        </p:txBody>
      </p:sp>
      <p:sp>
        <p:nvSpPr>
          <p:cNvPr id="3" name="TextBox 2">
            <a:extLst>
              <a:ext uri="{FF2B5EF4-FFF2-40B4-BE49-F238E27FC236}">
                <a16:creationId xmlns:a16="http://schemas.microsoft.com/office/drawing/2014/main" id="{B9EEEF95-9F19-4996-A3DB-DF1FCAEF7481}"/>
              </a:ext>
            </a:extLst>
          </p:cNvPr>
          <p:cNvSpPr txBox="1"/>
          <p:nvPr/>
        </p:nvSpPr>
        <p:spPr>
          <a:xfrm>
            <a:off x="797915" y="1197703"/>
            <a:ext cx="10596170" cy="4462760"/>
          </a:xfrm>
          <a:prstGeom prst="rect">
            <a:avLst/>
          </a:prstGeom>
          <a:noFill/>
        </p:spPr>
        <p:txBody>
          <a:bodyPr wrap="square" rtlCol="0">
            <a:spAutoFit/>
          </a:bodyPr>
          <a:lstStyle/>
          <a:p>
            <a:r>
              <a:rPr lang="en-US" dirty="0">
                <a:solidFill>
                  <a:schemeClr val="accent1"/>
                </a:solidFill>
                <a:latin typeface="+mj-lt"/>
              </a:rPr>
              <a:t>NAS Post-Discharge Concerns</a:t>
            </a:r>
            <a:br>
              <a:rPr lang="en-US" dirty="0"/>
            </a:br>
            <a:endParaRPr lang="en-US" sz="1400" dirty="0"/>
          </a:p>
          <a:p>
            <a:pPr marL="347663" indent="-230188">
              <a:buClr>
                <a:schemeClr val="tx1"/>
              </a:buClr>
              <a:buFont typeface="Arial" panose="020B0604020202020204" pitchFamily="34" charset="0"/>
              <a:buChar char="•"/>
            </a:pPr>
            <a:r>
              <a:rPr lang="en-US" dirty="0">
                <a:solidFill>
                  <a:schemeClr val="bg2"/>
                </a:solidFill>
              </a:rPr>
              <a:t>Withdrawal at home is can be dangerous for the baby</a:t>
            </a:r>
            <a:r>
              <a:rPr lang="en-US" dirty="0"/>
              <a:t>—dehydration from poor feeding, vomiting, or diarrhea can occur in just a few hours, and neurologic irritability can result in seizures</a:t>
            </a:r>
            <a:br>
              <a:rPr lang="en-US" dirty="0"/>
            </a:br>
            <a:endParaRPr lang="en-US" sz="1400" dirty="0"/>
          </a:p>
          <a:p>
            <a:pPr marL="347663" indent="-230188">
              <a:buFont typeface="Arial" panose="020B0604020202020204" pitchFamily="34" charset="0"/>
              <a:buChar char="•"/>
            </a:pPr>
            <a:r>
              <a:rPr lang="en-US" dirty="0"/>
              <a:t>Infants with NAS are </a:t>
            </a:r>
            <a:r>
              <a:rPr lang="en-US" i="1" dirty="0">
                <a:solidFill>
                  <a:schemeClr val="bg2"/>
                </a:solidFill>
              </a:rPr>
              <a:t>twice as likely</a:t>
            </a:r>
            <a:r>
              <a:rPr lang="en-US" dirty="0">
                <a:solidFill>
                  <a:schemeClr val="bg2"/>
                </a:solidFill>
              </a:rPr>
              <a:t> as uncomplicated term infants to be readmitted to the hospital</a:t>
            </a:r>
            <a:r>
              <a:rPr lang="en-US" dirty="0"/>
              <a:t> within 30 days of discharge</a:t>
            </a:r>
            <a:br>
              <a:rPr lang="en-US" dirty="0"/>
            </a:br>
            <a:endParaRPr lang="en-US" sz="1400" dirty="0"/>
          </a:p>
          <a:p>
            <a:pPr marL="347663" indent="-230188">
              <a:buFont typeface="Arial" panose="020B0604020202020204" pitchFamily="34" charset="0"/>
              <a:buChar char="•"/>
            </a:pPr>
            <a:r>
              <a:rPr lang="en-US" dirty="0"/>
              <a:t>Families who seek medical attention for the baby </a:t>
            </a:r>
            <a:r>
              <a:rPr lang="en-US" dirty="0">
                <a:solidFill>
                  <a:schemeClr val="bg2"/>
                </a:solidFill>
              </a:rPr>
              <a:t>after discharge often fail to disclose a history of substance use during pregnancy</a:t>
            </a:r>
            <a:r>
              <a:rPr lang="en-US" dirty="0"/>
              <a:t>, and symptoms may not be recognized as NAS</a:t>
            </a:r>
            <a:br>
              <a:rPr lang="en-US" dirty="0"/>
            </a:br>
            <a:endParaRPr lang="en-US" sz="1200" dirty="0"/>
          </a:p>
          <a:p>
            <a:pPr marL="347663" indent="-230188">
              <a:buFont typeface="Arial" panose="020B0604020202020204" pitchFamily="34" charset="0"/>
              <a:buChar char="•"/>
            </a:pPr>
            <a:r>
              <a:rPr lang="en-US" dirty="0"/>
              <a:t>Caregivers seeking medical attention post-discharge often </a:t>
            </a:r>
            <a:r>
              <a:rPr lang="en-US" dirty="0">
                <a:solidFill>
                  <a:schemeClr val="bg2"/>
                </a:solidFill>
              </a:rPr>
              <a:t>don’t return to the original hospital</a:t>
            </a:r>
            <a:br>
              <a:rPr lang="en-US" dirty="0"/>
            </a:br>
            <a:endParaRPr lang="en-US" sz="1400" dirty="0"/>
          </a:p>
          <a:p>
            <a:pPr marL="347663" indent="-230188">
              <a:buFont typeface="Arial" panose="020B0604020202020204" pitchFamily="34" charset="0"/>
              <a:buChar char="•"/>
            </a:pPr>
            <a:r>
              <a:rPr lang="en-US" dirty="0"/>
              <a:t>Reported cases validate the recommendation to observe these infants in the hospital for 4 – 7 days, </a:t>
            </a:r>
            <a:r>
              <a:rPr lang="en-US" dirty="0">
                <a:solidFill>
                  <a:schemeClr val="bg2"/>
                </a:solidFill>
              </a:rPr>
              <a:t>even if there are no symptoms of NAS</a:t>
            </a:r>
            <a:br>
              <a:rPr lang="en-US" dirty="0">
                <a:solidFill>
                  <a:schemeClr val="bg2"/>
                </a:solidFill>
              </a:rPr>
            </a:br>
            <a:endParaRPr lang="en-US" dirty="0">
              <a:solidFill>
                <a:schemeClr val="bg2"/>
              </a:solidFill>
            </a:endParaRPr>
          </a:p>
          <a:p>
            <a:pPr marL="347663" indent="-230188">
              <a:buFont typeface="Arial" panose="020B0604020202020204" pitchFamily="34" charset="0"/>
              <a:buChar char="•"/>
            </a:pPr>
            <a:r>
              <a:rPr lang="en-US" dirty="0"/>
              <a:t>Parents of infants with NAS often </a:t>
            </a:r>
            <a:r>
              <a:rPr lang="en-US" dirty="0">
                <a:solidFill>
                  <a:schemeClr val="bg2"/>
                </a:solidFill>
              </a:rPr>
              <a:t>use their child’s medications instead</a:t>
            </a:r>
            <a:r>
              <a:rPr lang="en-US" dirty="0"/>
              <a:t> of administering them</a:t>
            </a:r>
          </a:p>
        </p:txBody>
      </p:sp>
    </p:spTree>
    <p:extLst>
      <p:ext uri="{BB962C8B-B14F-4D97-AF65-F5344CB8AC3E}">
        <p14:creationId xmlns:p14="http://schemas.microsoft.com/office/powerpoint/2010/main" val="2949096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2C6C6282-078A-4A36-8846-F2FF20F6407B}"/>
              </a:ext>
            </a:extLst>
          </p:cNvPr>
          <p:cNvGrpSpPr/>
          <p:nvPr/>
        </p:nvGrpSpPr>
        <p:grpSpPr>
          <a:xfrm>
            <a:off x="767276" y="1152621"/>
            <a:ext cx="2061713" cy="2061713"/>
            <a:chOff x="1199072" y="1017917"/>
            <a:chExt cx="2061713" cy="2061713"/>
          </a:xfrm>
        </p:grpSpPr>
        <p:sp>
          <p:nvSpPr>
            <p:cNvPr id="2" name="Oval 1">
              <a:extLst>
                <a:ext uri="{FF2B5EF4-FFF2-40B4-BE49-F238E27FC236}">
                  <a16:creationId xmlns:a16="http://schemas.microsoft.com/office/drawing/2014/main" id="{F61EE484-27BB-454A-99FF-0ED602C09E31}"/>
                </a:ext>
              </a:extLst>
            </p:cNvPr>
            <p:cNvSpPr/>
            <p:nvPr/>
          </p:nvSpPr>
          <p:spPr>
            <a:xfrm>
              <a:off x="1199072" y="1017917"/>
              <a:ext cx="2061713" cy="20617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5ADC51B-2687-4053-9B79-7729EADF9A2F}"/>
                </a:ext>
              </a:extLst>
            </p:cNvPr>
            <p:cNvSpPr/>
            <p:nvPr/>
          </p:nvSpPr>
          <p:spPr>
            <a:xfrm>
              <a:off x="1301481" y="1123533"/>
              <a:ext cx="1849033" cy="18490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1708FE3-1807-4950-A149-B3F350D8B896}"/>
                </a:ext>
              </a:extLst>
            </p:cNvPr>
            <p:cNvCxnSpPr>
              <a:cxnSpLocks/>
            </p:cNvCxnSpPr>
            <p:nvPr/>
          </p:nvCxnSpPr>
          <p:spPr>
            <a:xfrm>
              <a:off x="2229928" y="1187567"/>
              <a:ext cx="0" cy="1720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B46D1B-5BC7-4D30-B63D-95E668BD04C9}"/>
                </a:ext>
              </a:extLst>
            </p:cNvPr>
            <p:cNvCxnSpPr>
              <a:cxnSpLocks/>
            </p:cNvCxnSpPr>
            <p:nvPr/>
          </p:nvCxnSpPr>
          <p:spPr>
            <a:xfrm flipH="1">
              <a:off x="1383103" y="2048773"/>
              <a:ext cx="169940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28E41E2A-EE7E-45DA-B9D4-1EF900AB914D}"/>
                </a:ext>
              </a:extLst>
            </p:cNvPr>
            <p:cNvGrpSpPr/>
            <p:nvPr/>
          </p:nvGrpSpPr>
          <p:grpSpPr>
            <a:xfrm rot="3600000">
              <a:off x="1377734" y="1178242"/>
              <a:ext cx="1699404" cy="1720970"/>
              <a:chOff x="5874590" y="1610977"/>
              <a:chExt cx="1699404" cy="1720970"/>
            </a:xfrm>
          </p:grpSpPr>
          <p:cxnSp>
            <p:nvCxnSpPr>
              <p:cNvPr id="19" name="Straight Connector 18">
                <a:extLst>
                  <a:ext uri="{FF2B5EF4-FFF2-40B4-BE49-F238E27FC236}">
                    <a16:creationId xmlns:a16="http://schemas.microsoft.com/office/drawing/2014/main" id="{F3ABA791-3EC9-442B-B8DC-F96BDA253DC9}"/>
                  </a:ext>
                </a:extLst>
              </p:cNvPr>
              <p:cNvCxnSpPr>
                <a:cxnSpLocks/>
              </p:cNvCxnSpPr>
              <p:nvPr/>
            </p:nvCxnSpPr>
            <p:spPr>
              <a:xfrm>
                <a:off x="6721415" y="1610977"/>
                <a:ext cx="0" cy="1720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689254-46DB-403C-8F0B-AC0F15C8818B}"/>
                  </a:ext>
                </a:extLst>
              </p:cNvPr>
              <p:cNvCxnSpPr>
                <a:cxnSpLocks/>
              </p:cNvCxnSpPr>
              <p:nvPr/>
            </p:nvCxnSpPr>
            <p:spPr>
              <a:xfrm flipH="1">
                <a:off x="5874590" y="2472183"/>
                <a:ext cx="169940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A60744E-D319-4960-984A-90706EFBD6A2}"/>
                </a:ext>
              </a:extLst>
            </p:cNvPr>
            <p:cNvGrpSpPr/>
            <p:nvPr/>
          </p:nvGrpSpPr>
          <p:grpSpPr>
            <a:xfrm rot="1800000">
              <a:off x="1380226" y="1177148"/>
              <a:ext cx="1699404" cy="1720970"/>
              <a:chOff x="5874590" y="1610977"/>
              <a:chExt cx="1699404" cy="1720970"/>
            </a:xfrm>
          </p:grpSpPr>
          <p:cxnSp>
            <p:nvCxnSpPr>
              <p:cNvPr id="23" name="Straight Connector 22">
                <a:extLst>
                  <a:ext uri="{FF2B5EF4-FFF2-40B4-BE49-F238E27FC236}">
                    <a16:creationId xmlns:a16="http://schemas.microsoft.com/office/drawing/2014/main" id="{CF3F7960-12BB-44B7-8468-0D28BE2EF833}"/>
                  </a:ext>
                </a:extLst>
              </p:cNvPr>
              <p:cNvCxnSpPr>
                <a:cxnSpLocks/>
              </p:cNvCxnSpPr>
              <p:nvPr/>
            </p:nvCxnSpPr>
            <p:spPr>
              <a:xfrm>
                <a:off x="6721415" y="1610977"/>
                <a:ext cx="0" cy="1720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4BF2E97-CD96-4537-8F1D-C4F62B92B187}"/>
                  </a:ext>
                </a:extLst>
              </p:cNvPr>
              <p:cNvCxnSpPr>
                <a:cxnSpLocks/>
              </p:cNvCxnSpPr>
              <p:nvPr/>
            </p:nvCxnSpPr>
            <p:spPr>
              <a:xfrm flipH="1">
                <a:off x="5874590" y="2472183"/>
                <a:ext cx="169940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6A2EF767-F5D0-450F-B2B4-2B8804F8ACE6}"/>
                </a:ext>
              </a:extLst>
            </p:cNvPr>
            <p:cNvSpPr/>
            <p:nvPr/>
          </p:nvSpPr>
          <p:spPr>
            <a:xfrm>
              <a:off x="1517651" y="1335775"/>
              <a:ext cx="1424554" cy="142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tial Circle 32">
              <a:extLst>
                <a:ext uri="{FF2B5EF4-FFF2-40B4-BE49-F238E27FC236}">
                  <a16:creationId xmlns:a16="http://schemas.microsoft.com/office/drawing/2014/main" id="{2F2D4AE4-2179-40F4-A059-C1E33299E7A9}"/>
                </a:ext>
              </a:extLst>
            </p:cNvPr>
            <p:cNvSpPr/>
            <p:nvPr/>
          </p:nvSpPr>
          <p:spPr>
            <a:xfrm rot="16200000">
              <a:off x="1304762" y="1126814"/>
              <a:ext cx="1849035" cy="1842472"/>
            </a:xfrm>
            <a:prstGeom prst="pie">
              <a:avLst>
                <a:gd name="adj1" fmla="val 0"/>
                <a:gd name="adj2" fmla="val 5419430"/>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a:extLst>
                <a:ext uri="{FF2B5EF4-FFF2-40B4-BE49-F238E27FC236}">
                  <a16:creationId xmlns:a16="http://schemas.microsoft.com/office/drawing/2014/main" id="{5CA2EAB9-889A-4E54-8828-A8270245A916}"/>
                </a:ext>
              </a:extLst>
            </p:cNvPr>
            <p:cNvGrpSpPr/>
            <p:nvPr/>
          </p:nvGrpSpPr>
          <p:grpSpPr>
            <a:xfrm>
              <a:off x="2207195" y="1508909"/>
              <a:ext cx="51220" cy="647884"/>
              <a:chOff x="3997325" y="1828800"/>
              <a:chExt cx="57150" cy="825499"/>
            </a:xfrm>
          </p:grpSpPr>
          <p:sp>
            <p:nvSpPr>
              <p:cNvPr id="27" name="Isosceles Triangle 26">
                <a:extLst>
                  <a:ext uri="{FF2B5EF4-FFF2-40B4-BE49-F238E27FC236}">
                    <a16:creationId xmlns:a16="http://schemas.microsoft.com/office/drawing/2014/main" id="{C239CF48-C690-4B63-81F3-2F8FFDEE86B3}"/>
                  </a:ext>
                </a:extLst>
              </p:cNvPr>
              <p:cNvSpPr/>
              <p:nvPr/>
            </p:nvSpPr>
            <p:spPr>
              <a:xfrm>
                <a:off x="3997325" y="1828800"/>
                <a:ext cx="57150" cy="69215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02CFE059-64E4-427A-8C99-E5204CA09526}"/>
                  </a:ext>
                </a:extLst>
              </p:cNvPr>
              <p:cNvSpPr/>
              <p:nvPr/>
            </p:nvSpPr>
            <p:spPr>
              <a:xfrm rot="10800000">
                <a:off x="3997745" y="2520949"/>
                <a:ext cx="56730" cy="13335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330927B-6E2D-47B0-BBA5-95F70DF0B01B}"/>
                </a:ext>
              </a:extLst>
            </p:cNvPr>
            <p:cNvGrpSpPr/>
            <p:nvPr/>
          </p:nvGrpSpPr>
          <p:grpSpPr>
            <a:xfrm rot="5400000">
              <a:off x="2480753" y="1635478"/>
              <a:ext cx="57150" cy="825499"/>
              <a:chOff x="3997325" y="1828800"/>
              <a:chExt cx="57150" cy="825499"/>
            </a:xfrm>
          </p:grpSpPr>
          <p:sp>
            <p:nvSpPr>
              <p:cNvPr id="31" name="Isosceles Triangle 30">
                <a:extLst>
                  <a:ext uri="{FF2B5EF4-FFF2-40B4-BE49-F238E27FC236}">
                    <a16:creationId xmlns:a16="http://schemas.microsoft.com/office/drawing/2014/main" id="{DFA69514-1F2D-46A9-8458-B3620D2DE41C}"/>
                  </a:ext>
                </a:extLst>
              </p:cNvPr>
              <p:cNvSpPr/>
              <p:nvPr/>
            </p:nvSpPr>
            <p:spPr>
              <a:xfrm>
                <a:off x="3997325" y="1828800"/>
                <a:ext cx="57150" cy="69215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CA00AFAB-C1DF-478A-B40F-DC407A869765}"/>
                  </a:ext>
                </a:extLst>
              </p:cNvPr>
              <p:cNvSpPr/>
              <p:nvPr/>
            </p:nvSpPr>
            <p:spPr>
              <a:xfrm rot="10800000">
                <a:off x="3997745" y="2520949"/>
                <a:ext cx="56730" cy="13335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TextBox 34">
            <a:extLst>
              <a:ext uri="{FF2B5EF4-FFF2-40B4-BE49-F238E27FC236}">
                <a16:creationId xmlns:a16="http://schemas.microsoft.com/office/drawing/2014/main" id="{28646115-61E4-4475-8858-AAF3379FAB84}"/>
              </a:ext>
            </a:extLst>
          </p:cNvPr>
          <p:cNvSpPr txBox="1"/>
          <p:nvPr/>
        </p:nvSpPr>
        <p:spPr>
          <a:xfrm>
            <a:off x="3106005" y="1175172"/>
            <a:ext cx="2081426" cy="2085186"/>
          </a:xfrm>
          <a:prstGeom prst="rect">
            <a:avLst/>
          </a:prstGeom>
          <a:noFill/>
        </p:spPr>
        <p:txBody>
          <a:bodyPr wrap="square" rtlCol="0">
            <a:spAutoFit/>
          </a:bodyPr>
          <a:lstStyle/>
          <a:p>
            <a:pPr algn="ctr">
              <a:lnSpc>
                <a:spcPct val="85000"/>
              </a:lnSpc>
            </a:pPr>
            <a:r>
              <a:rPr lang="en-US" sz="4300" b="1" dirty="0">
                <a:latin typeface="+mj-lt"/>
              </a:rPr>
              <a:t>Every 15</a:t>
            </a:r>
            <a:br>
              <a:rPr lang="en-US" sz="4400" b="1" dirty="0">
                <a:latin typeface="+mj-lt"/>
              </a:rPr>
            </a:br>
            <a:r>
              <a:rPr lang="en-US" sz="4400" b="1" dirty="0">
                <a:latin typeface="+mj-lt"/>
              </a:rPr>
              <a:t>minutes</a:t>
            </a:r>
          </a:p>
          <a:p>
            <a:pPr algn="ctr">
              <a:lnSpc>
                <a:spcPct val="85000"/>
              </a:lnSpc>
            </a:pPr>
            <a:r>
              <a:rPr lang="en-US" sz="2500" dirty="0">
                <a:solidFill>
                  <a:schemeClr val="bg2"/>
                </a:solidFill>
                <a:latin typeface="+mj-lt"/>
              </a:rPr>
              <a:t>a baby is born</a:t>
            </a:r>
            <a:br>
              <a:rPr lang="en-US" sz="3100" dirty="0">
                <a:solidFill>
                  <a:schemeClr val="bg2"/>
                </a:solidFill>
                <a:latin typeface="+mj-lt"/>
              </a:rPr>
            </a:br>
            <a:r>
              <a:rPr lang="en-US" sz="4000" dirty="0">
                <a:solidFill>
                  <a:schemeClr val="bg2"/>
                </a:solidFill>
                <a:latin typeface="+mj-lt"/>
              </a:rPr>
              <a:t>with NAS</a:t>
            </a:r>
            <a:endParaRPr lang="en-US" sz="3100" dirty="0">
              <a:solidFill>
                <a:schemeClr val="bg2"/>
              </a:solidFill>
              <a:latin typeface="+mj-lt"/>
            </a:endParaRPr>
          </a:p>
        </p:txBody>
      </p:sp>
      <p:sp>
        <p:nvSpPr>
          <p:cNvPr id="52" name="TextBox 51">
            <a:extLst>
              <a:ext uri="{FF2B5EF4-FFF2-40B4-BE49-F238E27FC236}">
                <a16:creationId xmlns:a16="http://schemas.microsoft.com/office/drawing/2014/main" id="{6FBCF55E-2A12-432F-886E-6F3309D571C7}"/>
              </a:ext>
            </a:extLst>
          </p:cNvPr>
          <p:cNvSpPr txBox="1"/>
          <p:nvPr/>
        </p:nvSpPr>
        <p:spPr>
          <a:xfrm>
            <a:off x="3131953" y="4025423"/>
            <a:ext cx="2449310" cy="2150973"/>
          </a:xfrm>
          <a:prstGeom prst="rect">
            <a:avLst/>
          </a:prstGeom>
          <a:noFill/>
        </p:spPr>
        <p:txBody>
          <a:bodyPr wrap="square" rtlCol="0">
            <a:spAutoFit/>
          </a:bodyPr>
          <a:lstStyle/>
          <a:p>
            <a:pPr algn="ctr">
              <a:lnSpc>
                <a:spcPct val="85000"/>
              </a:lnSpc>
            </a:pPr>
            <a:r>
              <a:rPr lang="en-US" sz="1550" dirty="0">
                <a:solidFill>
                  <a:schemeClr val="accent1"/>
                </a:solidFill>
                <a:latin typeface="+mj-lt"/>
              </a:rPr>
              <a:t>Hospital costs for</a:t>
            </a:r>
          </a:p>
          <a:p>
            <a:pPr algn="ctr">
              <a:lnSpc>
                <a:spcPct val="110000"/>
              </a:lnSpc>
            </a:pPr>
            <a:r>
              <a:rPr lang="en-US" sz="1650" dirty="0">
                <a:solidFill>
                  <a:schemeClr val="accent1"/>
                </a:solidFill>
                <a:latin typeface="+mj-lt"/>
              </a:rPr>
              <a:t>NAS have grown</a:t>
            </a:r>
          </a:p>
          <a:p>
            <a:pPr algn="ctr">
              <a:lnSpc>
                <a:spcPct val="85000"/>
              </a:lnSpc>
            </a:pPr>
            <a:r>
              <a:rPr lang="en-US" sz="2600" dirty="0">
                <a:solidFill>
                  <a:schemeClr val="accent1"/>
                </a:solidFill>
                <a:latin typeface="+mj-lt"/>
              </a:rPr>
              <a:t>more than</a:t>
            </a:r>
          </a:p>
          <a:p>
            <a:pPr algn="ctr">
              <a:lnSpc>
                <a:spcPct val="85000"/>
              </a:lnSpc>
            </a:pPr>
            <a:r>
              <a:rPr lang="en-US" sz="3400" b="1" dirty="0">
                <a:latin typeface="+mj-lt"/>
              </a:rPr>
              <a:t>6x since</a:t>
            </a:r>
            <a:br>
              <a:rPr lang="en-US" sz="3200" b="1" dirty="0">
                <a:latin typeface="+mj-lt"/>
              </a:rPr>
            </a:br>
            <a:r>
              <a:rPr lang="en-US" sz="5500" b="1" dirty="0">
                <a:latin typeface="+mj-lt"/>
              </a:rPr>
              <a:t>2004</a:t>
            </a:r>
          </a:p>
        </p:txBody>
      </p:sp>
      <p:cxnSp>
        <p:nvCxnSpPr>
          <p:cNvPr id="53" name="Straight Connector 52">
            <a:extLst>
              <a:ext uri="{FF2B5EF4-FFF2-40B4-BE49-F238E27FC236}">
                <a16:creationId xmlns:a16="http://schemas.microsoft.com/office/drawing/2014/main" id="{C3AB4BE5-7A8A-4078-91D4-875D6D82A554}"/>
              </a:ext>
            </a:extLst>
          </p:cNvPr>
          <p:cNvCxnSpPr>
            <a:cxnSpLocks/>
          </p:cNvCxnSpPr>
          <p:nvPr/>
        </p:nvCxnSpPr>
        <p:spPr>
          <a:xfrm>
            <a:off x="457475" y="3542550"/>
            <a:ext cx="4931278" cy="0"/>
          </a:xfrm>
          <a:prstGeom prst="line">
            <a:avLst/>
          </a:prstGeom>
          <a:ln w="19050">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338B2C7-788A-48D4-8E59-D1C447F53D7C}"/>
              </a:ext>
            </a:extLst>
          </p:cNvPr>
          <p:cNvGrpSpPr/>
          <p:nvPr/>
        </p:nvGrpSpPr>
        <p:grpSpPr>
          <a:xfrm>
            <a:off x="427107" y="3783936"/>
            <a:ext cx="3063660" cy="2312622"/>
            <a:chOff x="311695" y="2894922"/>
            <a:chExt cx="3063660" cy="2312622"/>
          </a:xfrm>
        </p:grpSpPr>
        <p:grpSp>
          <p:nvGrpSpPr>
            <p:cNvPr id="51" name="Group 50">
              <a:extLst>
                <a:ext uri="{FF2B5EF4-FFF2-40B4-BE49-F238E27FC236}">
                  <a16:creationId xmlns:a16="http://schemas.microsoft.com/office/drawing/2014/main" id="{5869A4FC-E114-486B-AA34-8984E403A20D}"/>
                </a:ext>
              </a:extLst>
            </p:cNvPr>
            <p:cNvGrpSpPr/>
            <p:nvPr/>
          </p:nvGrpSpPr>
          <p:grpSpPr>
            <a:xfrm>
              <a:off x="311695" y="2894922"/>
              <a:ext cx="2957741" cy="2061018"/>
              <a:chOff x="998847" y="2659182"/>
              <a:chExt cx="2431938" cy="1694627"/>
            </a:xfrm>
          </p:grpSpPr>
          <p:grpSp>
            <p:nvGrpSpPr>
              <p:cNvPr id="48" name="Group 47">
                <a:extLst>
                  <a:ext uri="{FF2B5EF4-FFF2-40B4-BE49-F238E27FC236}">
                    <a16:creationId xmlns:a16="http://schemas.microsoft.com/office/drawing/2014/main" id="{FCDEAAAF-59F5-48CA-BFC5-69320C363B4E}"/>
                  </a:ext>
                </a:extLst>
              </p:cNvPr>
              <p:cNvGrpSpPr/>
              <p:nvPr/>
            </p:nvGrpSpPr>
            <p:grpSpPr>
              <a:xfrm>
                <a:off x="1304802" y="2894786"/>
                <a:ext cx="2125983" cy="1459023"/>
                <a:chOff x="942852" y="2742379"/>
                <a:chExt cx="2125983" cy="1459023"/>
              </a:xfrm>
            </p:grpSpPr>
            <p:sp>
              <p:nvSpPr>
                <p:cNvPr id="47" name="Rectangle: Rounded Corners 46">
                  <a:extLst>
                    <a:ext uri="{FF2B5EF4-FFF2-40B4-BE49-F238E27FC236}">
                      <a16:creationId xmlns:a16="http://schemas.microsoft.com/office/drawing/2014/main" id="{B75DB533-6A40-4A2E-85D6-3600E075E729}"/>
                    </a:ext>
                  </a:extLst>
                </p:cNvPr>
                <p:cNvSpPr/>
                <p:nvPr/>
              </p:nvSpPr>
              <p:spPr>
                <a:xfrm>
                  <a:off x="942852" y="2744006"/>
                  <a:ext cx="2125979" cy="1455015"/>
                </a:xfrm>
                <a:prstGeom prst="roundRect">
                  <a:avLst>
                    <a:gd name="adj" fmla="val 0"/>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455038A2-19FE-42C1-9C51-87BCBF669759}"/>
                    </a:ext>
                  </a:extLst>
                </p:cNvPr>
                <p:cNvSpPr/>
                <p:nvPr/>
              </p:nvSpPr>
              <p:spPr>
                <a:xfrm>
                  <a:off x="942855" y="3953554"/>
                  <a:ext cx="2125979" cy="243840"/>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26E7F59A-7790-4FC6-B7B2-D0F856023331}"/>
                    </a:ext>
                  </a:extLst>
                </p:cNvPr>
                <p:cNvSpPr/>
                <p:nvPr/>
              </p:nvSpPr>
              <p:spPr>
                <a:xfrm>
                  <a:off x="942856" y="3709714"/>
                  <a:ext cx="2125979" cy="487680"/>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53D6E59F-51F7-4660-BE04-BD8A90945D9D}"/>
                    </a:ext>
                  </a:extLst>
                </p:cNvPr>
                <p:cNvSpPr/>
                <p:nvPr/>
              </p:nvSpPr>
              <p:spPr>
                <a:xfrm>
                  <a:off x="942856" y="3473017"/>
                  <a:ext cx="2125979" cy="726004"/>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04108D46-DF4E-4180-9DCB-3AB169844004}"/>
                    </a:ext>
                  </a:extLst>
                </p:cNvPr>
                <p:cNvSpPr/>
                <p:nvPr/>
              </p:nvSpPr>
              <p:spPr>
                <a:xfrm>
                  <a:off x="942856" y="3221557"/>
                  <a:ext cx="2125979" cy="977464"/>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E1CDF536-2F4F-4BA9-AEFE-A4C3A34D58EB}"/>
                    </a:ext>
                  </a:extLst>
                </p:cNvPr>
                <p:cNvSpPr/>
                <p:nvPr/>
              </p:nvSpPr>
              <p:spPr>
                <a:xfrm>
                  <a:off x="942854" y="2980098"/>
                  <a:ext cx="2125979" cy="1221304"/>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104851DA-F5B3-4718-AC8F-1966524AF38B}"/>
                    </a:ext>
                  </a:extLst>
                </p:cNvPr>
                <p:cNvSpPr/>
                <p:nvPr/>
              </p:nvSpPr>
              <p:spPr>
                <a:xfrm>
                  <a:off x="942856" y="2835203"/>
                  <a:ext cx="2125975" cy="1363980"/>
                </a:xfrm>
                <a:custGeom>
                  <a:avLst/>
                  <a:gdLst>
                    <a:gd name="connsiteX0" fmla="*/ 0 w 2118360"/>
                    <a:gd name="connsiteY0" fmla="*/ 1150620 h 1363980"/>
                    <a:gd name="connsiteX1" fmla="*/ 198120 w 2118360"/>
                    <a:gd name="connsiteY1" fmla="*/ 1104900 h 1363980"/>
                    <a:gd name="connsiteX2" fmla="*/ 640080 w 2118360"/>
                    <a:gd name="connsiteY2" fmla="*/ 922020 h 1363980"/>
                    <a:gd name="connsiteX3" fmla="*/ 845820 w 2118360"/>
                    <a:gd name="connsiteY3" fmla="*/ 952500 h 1363980"/>
                    <a:gd name="connsiteX4" fmla="*/ 1059180 w 2118360"/>
                    <a:gd name="connsiteY4" fmla="*/ 830580 h 1363980"/>
                    <a:gd name="connsiteX5" fmla="*/ 1287780 w 2118360"/>
                    <a:gd name="connsiteY5" fmla="*/ 563880 h 1363980"/>
                    <a:gd name="connsiteX6" fmla="*/ 1470660 w 2118360"/>
                    <a:gd name="connsiteY6" fmla="*/ 518160 h 1363980"/>
                    <a:gd name="connsiteX7" fmla="*/ 1722120 w 2118360"/>
                    <a:gd name="connsiteY7" fmla="*/ 304800 h 1363980"/>
                    <a:gd name="connsiteX8" fmla="*/ 1920240 w 2118360"/>
                    <a:gd name="connsiteY8" fmla="*/ 83820 h 1363980"/>
                    <a:gd name="connsiteX9" fmla="*/ 2118360 w 2118360"/>
                    <a:gd name="connsiteY9" fmla="*/ 0 h 1363980"/>
                    <a:gd name="connsiteX10" fmla="*/ 2118360 w 2118360"/>
                    <a:gd name="connsiteY10" fmla="*/ 1363980 h 1363980"/>
                    <a:gd name="connsiteX11" fmla="*/ 0 w 2118360"/>
                    <a:gd name="connsiteY11" fmla="*/ 1363980 h 1363980"/>
                    <a:gd name="connsiteX12" fmla="*/ 0 w 2118360"/>
                    <a:gd name="connsiteY12" fmla="*/ 1150620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8360" h="1363980">
                      <a:moveTo>
                        <a:pt x="0" y="1150620"/>
                      </a:moveTo>
                      <a:lnTo>
                        <a:pt x="198120" y="1104900"/>
                      </a:lnTo>
                      <a:lnTo>
                        <a:pt x="640080" y="922020"/>
                      </a:lnTo>
                      <a:lnTo>
                        <a:pt x="845820" y="952500"/>
                      </a:lnTo>
                      <a:lnTo>
                        <a:pt x="1059180" y="830580"/>
                      </a:lnTo>
                      <a:lnTo>
                        <a:pt x="1287780" y="563880"/>
                      </a:lnTo>
                      <a:lnTo>
                        <a:pt x="1470660" y="518160"/>
                      </a:lnTo>
                      <a:lnTo>
                        <a:pt x="1722120" y="304800"/>
                      </a:lnTo>
                      <a:lnTo>
                        <a:pt x="1920240" y="83820"/>
                      </a:lnTo>
                      <a:lnTo>
                        <a:pt x="2118360" y="0"/>
                      </a:lnTo>
                      <a:lnTo>
                        <a:pt x="2118360" y="1363980"/>
                      </a:lnTo>
                      <a:lnTo>
                        <a:pt x="0" y="1363980"/>
                      </a:lnTo>
                      <a:lnTo>
                        <a:pt x="0" y="115062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D82EAEE0-0F8B-4DCF-A7C4-F683B2C9019F}"/>
                    </a:ext>
                  </a:extLst>
                </p:cNvPr>
                <p:cNvSpPr/>
                <p:nvPr/>
              </p:nvSpPr>
              <p:spPr>
                <a:xfrm>
                  <a:off x="942856" y="2742379"/>
                  <a:ext cx="2125979" cy="145501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0EEE0C0C-BC5F-49FB-8A4B-C160C6567053}"/>
                  </a:ext>
                </a:extLst>
              </p:cNvPr>
              <p:cNvSpPr txBox="1"/>
              <p:nvPr/>
            </p:nvSpPr>
            <p:spPr>
              <a:xfrm>
                <a:off x="998847" y="3011133"/>
                <a:ext cx="323498" cy="1214701"/>
              </a:xfrm>
              <a:prstGeom prst="rect">
                <a:avLst/>
              </a:prstGeom>
              <a:noFill/>
            </p:spPr>
            <p:txBody>
              <a:bodyPr wrap="square" rtlCol="0" anchor="ctr">
                <a:spAutoFit/>
              </a:bodyPr>
              <a:lstStyle/>
              <a:p>
                <a:pPr algn="r"/>
                <a:r>
                  <a:rPr lang="en-US" sz="1000" dirty="0">
                    <a:solidFill>
                      <a:schemeClr val="bg2">
                        <a:lumMod val="60000"/>
                        <a:lumOff val="40000"/>
                      </a:schemeClr>
                    </a:solidFill>
                    <a:latin typeface="+mj-lt"/>
                  </a:rPr>
                  <a:t>500</a:t>
                </a:r>
                <a:br>
                  <a:rPr lang="en-US" sz="1000" dirty="0">
                    <a:solidFill>
                      <a:schemeClr val="bg2">
                        <a:lumMod val="60000"/>
                        <a:lumOff val="40000"/>
                      </a:schemeClr>
                    </a:solidFill>
                    <a:latin typeface="+mj-lt"/>
                  </a:rPr>
                </a:br>
                <a:endParaRPr lang="en-US" sz="1000" dirty="0">
                  <a:solidFill>
                    <a:schemeClr val="bg2">
                      <a:lumMod val="60000"/>
                      <a:lumOff val="40000"/>
                    </a:schemeClr>
                  </a:solidFill>
                  <a:latin typeface="+mj-lt"/>
                </a:endParaRPr>
              </a:p>
              <a:p>
                <a:pPr algn="r"/>
                <a:r>
                  <a:rPr lang="en-US" sz="1000" dirty="0">
                    <a:solidFill>
                      <a:schemeClr val="bg2">
                        <a:lumMod val="60000"/>
                        <a:lumOff val="40000"/>
                      </a:schemeClr>
                    </a:solidFill>
                    <a:latin typeface="+mj-lt"/>
                  </a:rPr>
                  <a:t>400</a:t>
                </a:r>
                <a:br>
                  <a:rPr lang="en-US" sz="1000" dirty="0">
                    <a:solidFill>
                      <a:schemeClr val="bg2">
                        <a:lumMod val="60000"/>
                        <a:lumOff val="40000"/>
                      </a:schemeClr>
                    </a:solidFill>
                    <a:latin typeface="+mj-lt"/>
                  </a:rPr>
                </a:br>
                <a:endParaRPr lang="en-US" sz="1000" dirty="0">
                  <a:solidFill>
                    <a:schemeClr val="bg2">
                      <a:lumMod val="60000"/>
                      <a:lumOff val="40000"/>
                    </a:schemeClr>
                  </a:solidFill>
                  <a:latin typeface="+mj-lt"/>
                </a:endParaRPr>
              </a:p>
              <a:p>
                <a:pPr algn="r"/>
                <a:r>
                  <a:rPr lang="en-US" sz="1000" dirty="0">
                    <a:solidFill>
                      <a:schemeClr val="bg2">
                        <a:lumMod val="60000"/>
                        <a:lumOff val="40000"/>
                      </a:schemeClr>
                    </a:solidFill>
                    <a:latin typeface="+mj-lt"/>
                  </a:rPr>
                  <a:t>300</a:t>
                </a:r>
                <a:br>
                  <a:rPr lang="en-US" sz="1000" dirty="0">
                    <a:solidFill>
                      <a:schemeClr val="bg2">
                        <a:lumMod val="60000"/>
                        <a:lumOff val="40000"/>
                      </a:schemeClr>
                    </a:solidFill>
                    <a:latin typeface="+mj-lt"/>
                  </a:rPr>
                </a:br>
                <a:br>
                  <a:rPr lang="en-US" sz="1000" dirty="0">
                    <a:solidFill>
                      <a:schemeClr val="bg2">
                        <a:lumMod val="60000"/>
                        <a:lumOff val="40000"/>
                      </a:schemeClr>
                    </a:solidFill>
                    <a:latin typeface="+mj-lt"/>
                  </a:rPr>
                </a:br>
                <a:r>
                  <a:rPr lang="en-US" sz="1000" dirty="0">
                    <a:solidFill>
                      <a:schemeClr val="bg2">
                        <a:lumMod val="60000"/>
                        <a:lumOff val="40000"/>
                      </a:schemeClr>
                    </a:solidFill>
                    <a:latin typeface="+mj-lt"/>
                  </a:rPr>
                  <a:t>200</a:t>
                </a:r>
                <a:br>
                  <a:rPr lang="en-US" sz="1000" dirty="0">
                    <a:solidFill>
                      <a:schemeClr val="bg2">
                        <a:lumMod val="60000"/>
                        <a:lumOff val="40000"/>
                      </a:schemeClr>
                    </a:solidFill>
                    <a:latin typeface="+mj-lt"/>
                  </a:rPr>
                </a:br>
                <a:br>
                  <a:rPr lang="en-US" sz="1000" dirty="0">
                    <a:solidFill>
                      <a:schemeClr val="bg2">
                        <a:lumMod val="60000"/>
                        <a:lumOff val="40000"/>
                      </a:schemeClr>
                    </a:solidFill>
                    <a:latin typeface="+mj-lt"/>
                  </a:rPr>
                </a:br>
                <a:r>
                  <a:rPr lang="en-US" sz="1000" dirty="0">
                    <a:solidFill>
                      <a:schemeClr val="bg2">
                        <a:lumMod val="60000"/>
                        <a:lumOff val="40000"/>
                      </a:schemeClr>
                    </a:solidFill>
                    <a:latin typeface="+mj-lt"/>
                  </a:rPr>
                  <a:t>100</a:t>
                </a:r>
              </a:p>
            </p:txBody>
          </p:sp>
          <p:sp>
            <p:nvSpPr>
              <p:cNvPr id="50" name="TextBox 49">
                <a:extLst>
                  <a:ext uri="{FF2B5EF4-FFF2-40B4-BE49-F238E27FC236}">
                    <a16:creationId xmlns:a16="http://schemas.microsoft.com/office/drawing/2014/main" id="{124075C6-411A-44C8-8A94-CE0FD8BF6499}"/>
                  </a:ext>
                </a:extLst>
              </p:cNvPr>
              <p:cNvSpPr txBox="1"/>
              <p:nvPr/>
            </p:nvSpPr>
            <p:spPr>
              <a:xfrm>
                <a:off x="1234192" y="2659182"/>
                <a:ext cx="1276226" cy="227756"/>
              </a:xfrm>
              <a:prstGeom prst="rect">
                <a:avLst/>
              </a:prstGeom>
              <a:noFill/>
            </p:spPr>
            <p:txBody>
              <a:bodyPr wrap="none" rtlCol="0">
                <a:spAutoFit/>
              </a:bodyPr>
              <a:lstStyle/>
              <a:p>
                <a:r>
                  <a:rPr lang="en-US" sz="1200" dirty="0">
                    <a:latin typeface="+mj-lt"/>
                  </a:rPr>
                  <a:t>Hospital Costs for NAS</a:t>
                </a:r>
              </a:p>
            </p:txBody>
          </p:sp>
        </p:grpSp>
        <p:sp>
          <p:nvSpPr>
            <p:cNvPr id="55" name="TextBox 54">
              <a:extLst>
                <a:ext uri="{FF2B5EF4-FFF2-40B4-BE49-F238E27FC236}">
                  <a16:creationId xmlns:a16="http://schemas.microsoft.com/office/drawing/2014/main" id="{1F2050A0-D79D-4022-822D-CB2795E016F5}"/>
                </a:ext>
              </a:extLst>
            </p:cNvPr>
            <p:cNvSpPr txBox="1"/>
            <p:nvPr/>
          </p:nvSpPr>
          <p:spPr>
            <a:xfrm>
              <a:off x="583956" y="4961323"/>
              <a:ext cx="447558" cy="246221"/>
            </a:xfrm>
            <a:prstGeom prst="rect">
              <a:avLst/>
            </a:prstGeom>
            <a:noFill/>
          </p:spPr>
          <p:txBody>
            <a:bodyPr wrap="none" rtlCol="0">
              <a:spAutoFit/>
            </a:bodyPr>
            <a:lstStyle/>
            <a:p>
              <a:r>
                <a:rPr lang="en-US" sz="1000" dirty="0">
                  <a:solidFill>
                    <a:schemeClr val="bg2">
                      <a:lumMod val="60000"/>
                      <a:lumOff val="40000"/>
                    </a:schemeClr>
                  </a:solidFill>
                  <a:latin typeface="+mj-lt"/>
                </a:rPr>
                <a:t>2004</a:t>
              </a:r>
            </a:p>
          </p:txBody>
        </p:sp>
        <p:sp>
          <p:nvSpPr>
            <p:cNvPr id="56" name="TextBox 55">
              <a:extLst>
                <a:ext uri="{FF2B5EF4-FFF2-40B4-BE49-F238E27FC236}">
                  <a16:creationId xmlns:a16="http://schemas.microsoft.com/office/drawing/2014/main" id="{96B248EF-883E-4EE8-90B4-86AE2F9A46DB}"/>
                </a:ext>
              </a:extLst>
            </p:cNvPr>
            <p:cNvSpPr txBox="1"/>
            <p:nvPr/>
          </p:nvSpPr>
          <p:spPr>
            <a:xfrm>
              <a:off x="2927797" y="4961323"/>
              <a:ext cx="447558" cy="246221"/>
            </a:xfrm>
            <a:prstGeom prst="rect">
              <a:avLst/>
            </a:prstGeom>
            <a:noFill/>
          </p:spPr>
          <p:txBody>
            <a:bodyPr wrap="none" rtlCol="0">
              <a:spAutoFit/>
            </a:bodyPr>
            <a:lstStyle/>
            <a:p>
              <a:r>
                <a:rPr lang="en-US" sz="1000" dirty="0">
                  <a:solidFill>
                    <a:schemeClr val="bg2">
                      <a:lumMod val="60000"/>
                      <a:lumOff val="40000"/>
                    </a:schemeClr>
                  </a:solidFill>
                  <a:latin typeface="+mj-lt"/>
                </a:rPr>
                <a:t>2014</a:t>
              </a:r>
            </a:p>
          </p:txBody>
        </p:sp>
      </p:grpSp>
      <p:grpSp>
        <p:nvGrpSpPr>
          <p:cNvPr id="135" name="Group 134">
            <a:extLst>
              <a:ext uri="{FF2B5EF4-FFF2-40B4-BE49-F238E27FC236}">
                <a16:creationId xmlns:a16="http://schemas.microsoft.com/office/drawing/2014/main" id="{5DBFF7CD-99E3-4AEA-9D75-58258DE5C101}"/>
              </a:ext>
            </a:extLst>
          </p:cNvPr>
          <p:cNvGrpSpPr/>
          <p:nvPr/>
        </p:nvGrpSpPr>
        <p:grpSpPr>
          <a:xfrm>
            <a:off x="5526620" y="278781"/>
            <a:ext cx="3071280" cy="2297382"/>
            <a:chOff x="7377630" y="1901875"/>
            <a:chExt cx="3071280" cy="2297382"/>
          </a:xfrm>
        </p:grpSpPr>
        <p:sp>
          <p:nvSpPr>
            <p:cNvPr id="65" name="Rectangle: Rounded Corners 64">
              <a:extLst>
                <a:ext uri="{FF2B5EF4-FFF2-40B4-BE49-F238E27FC236}">
                  <a16:creationId xmlns:a16="http://schemas.microsoft.com/office/drawing/2014/main" id="{0B80D113-24ED-4063-90E1-C9D045F9441C}"/>
                </a:ext>
              </a:extLst>
            </p:cNvPr>
            <p:cNvSpPr/>
            <p:nvPr/>
          </p:nvSpPr>
          <p:spPr>
            <a:xfrm>
              <a:off x="7757355" y="2197893"/>
              <a:ext cx="2585631" cy="1746863"/>
            </a:xfrm>
            <a:prstGeom prst="roundRect">
              <a:avLst>
                <a:gd name="adj" fmla="val 0"/>
              </a:avLst>
            </a:prstGeom>
            <a:solidFill>
              <a:schemeClr val="bg2">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0F3A0D28-5E89-46A2-9293-3AD603E54752}"/>
                </a:ext>
              </a:extLst>
            </p:cNvPr>
            <p:cNvSpPr/>
            <p:nvPr/>
          </p:nvSpPr>
          <p:spPr>
            <a:xfrm>
              <a:off x="7757359" y="3709988"/>
              <a:ext cx="2585631" cy="232789"/>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FAE39295-E55E-4276-8BA1-D194614252CA}"/>
                </a:ext>
              </a:extLst>
            </p:cNvPr>
            <p:cNvSpPr/>
            <p:nvPr/>
          </p:nvSpPr>
          <p:spPr>
            <a:xfrm>
              <a:off x="7757360" y="3486150"/>
              <a:ext cx="2585631" cy="456627"/>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3940591C-6989-4B00-92B0-79F6663D63B8}"/>
                </a:ext>
              </a:extLst>
            </p:cNvPr>
            <p:cNvSpPr/>
            <p:nvPr/>
          </p:nvSpPr>
          <p:spPr>
            <a:xfrm>
              <a:off x="7757360" y="3278980"/>
              <a:ext cx="2585631" cy="665776"/>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431FD3F3-F188-464A-B592-44CCFB3D9626}"/>
                </a:ext>
              </a:extLst>
            </p:cNvPr>
            <p:cNvSpPr/>
            <p:nvPr/>
          </p:nvSpPr>
          <p:spPr>
            <a:xfrm>
              <a:off x="7757360" y="2840831"/>
              <a:ext cx="2585631" cy="1103926"/>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8FB4243D-14F1-4948-8A41-FEB244AFA330}"/>
                </a:ext>
              </a:extLst>
            </p:cNvPr>
            <p:cNvSpPr/>
            <p:nvPr/>
          </p:nvSpPr>
          <p:spPr>
            <a:xfrm>
              <a:off x="7757357" y="2414588"/>
              <a:ext cx="2585631" cy="1533065"/>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90E3B250-BFAA-4E8C-8F37-E9160F042F50}"/>
                </a:ext>
              </a:extLst>
            </p:cNvPr>
            <p:cNvSpPr txBox="1"/>
            <p:nvPr/>
          </p:nvSpPr>
          <p:spPr>
            <a:xfrm>
              <a:off x="7377630" y="2291596"/>
              <a:ext cx="393441" cy="1523494"/>
            </a:xfrm>
            <a:prstGeom prst="rect">
              <a:avLst/>
            </a:prstGeom>
            <a:noFill/>
          </p:spPr>
          <p:txBody>
            <a:bodyPr wrap="square" rtlCol="0" anchor="ctr">
              <a:spAutoFit/>
            </a:bodyPr>
            <a:lstStyle/>
            <a:p>
              <a:pPr algn="r"/>
              <a:r>
                <a:rPr lang="en-US" sz="900" dirty="0">
                  <a:solidFill>
                    <a:schemeClr val="tx2">
                      <a:lumMod val="60000"/>
                      <a:lumOff val="40000"/>
                    </a:schemeClr>
                  </a:solidFill>
                  <a:latin typeface="+mj-lt"/>
                </a:rPr>
                <a:t>14</a:t>
              </a:r>
              <a:br>
                <a:rPr lang="en-US" sz="900" dirty="0">
                  <a:solidFill>
                    <a:schemeClr val="tx2">
                      <a:lumMod val="60000"/>
                      <a:lumOff val="40000"/>
                    </a:schemeClr>
                  </a:solidFill>
                  <a:latin typeface="+mj-lt"/>
                </a:rPr>
              </a:br>
              <a:endParaRPr lang="en-US" sz="500" dirty="0">
                <a:solidFill>
                  <a:schemeClr val="tx2">
                    <a:lumMod val="60000"/>
                    <a:lumOff val="40000"/>
                  </a:schemeClr>
                </a:solidFill>
                <a:latin typeface="+mj-lt"/>
              </a:endParaRPr>
            </a:p>
            <a:p>
              <a:pPr algn="r"/>
              <a:r>
                <a:rPr lang="en-US" sz="900" dirty="0">
                  <a:solidFill>
                    <a:schemeClr val="tx2">
                      <a:lumMod val="60000"/>
                      <a:lumOff val="40000"/>
                    </a:schemeClr>
                  </a:solidFill>
                  <a:latin typeface="+mj-lt"/>
                </a:rPr>
                <a:t>12</a:t>
              </a:r>
              <a:br>
                <a:rPr lang="en-US" sz="900" dirty="0">
                  <a:solidFill>
                    <a:schemeClr val="tx2">
                      <a:lumMod val="60000"/>
                      <a:lumOff val="40000"/>
                    </a:schemeClr>
                  </a:solidFill>
                  <a:latin typeface="+mj-lt"/>
                </a:rPr>
              </a:br>
              <a:endParaRPr lang="en-US" sz="500" dirty="0">
                <a:solidFill>
                  <a:schemeClr val="tx2">
                    <a:lumMod val="60000"/>
                    <a:lumOff val="40000"/>
                  </a:schemeClr>
                </a:solidFill>
                <a:latin typeface="+mj-lt"/>
              </a:endParaRPr>
            </a:p>
            <a:p>
              <a:pPr algn="r"/>
              <a:r>
                <a:rPr lang="en-US" sz="900" dirty="0">
                  <a:solidFill>
                    <a:schemeClr val="tx2">
                      <a:lumMod val="60000"/>
                      <a:lumOff val="40000"/>
                    </a:schemeClr>
                  </a:solidFill>
                  <a:latin typeface="+mj-lt"/>
                </a:rPr>
                <a:t>10</a:t>
              </a:r>
              <a:br>
                <a:rPr lang="en-US" sz="900" dirty="0">
                  <a:solidFill>
                    <a:schemeClr val="tx2">
                      <a:lumMod val="60000"/>
                      <a:lumOff val="40000"/>
                    </a:schemeClr>
                  </a:solidFill>
                  <a:latin typeface="+mj-lt"/>
                </a:rPr>
              </a:br>
              <a:br>
                <a:rPr lang="en-US" sz="500" dirty="0">
                  <a:solidFill>
                    <a:schemeClr val="tx2">
                      <a:lumMod val="60000"/>
                      <a:lumOff val="40000"/>
                    </a:schemeClr>
                  </a:solidFill>
                  <a:latin typeface="+mj-lt"/>
                </a:rPr>
              </a:br>
              <a:r>
                <a:rPr lang="en-US" sz="900" dirty="0">
                  <a:solidFill>
                    <a:schemeClr val="tx2">
                      <a:lumMod val="60000"/>
                      <a:lumOff val="40000"/>
                    </a:schemeClr>
                  </a:solidFill>
                  <a:latin typeface="+mj-lt"/>
                </a:rPr>
                <a:t>8</a:t>
              </a:r>
              <a:br>
                <a:rPr lang="en-US" sz="900" dirty="0">
                  <a:solidFill>
                    <a:schemeClr val="tx2">
                      <a:lumMod val="60000"/>
                      <a:lumOff val="40000"/>
                    </a:schemeClr>
                  </a:solidFill>
                  <a:latin typeface="+mj-lt"/>
                </a:rPr>
              </a:br>
              <a:br>
                <a:rPr lang="en-US" sz="500" dirty="0">
                  <a:solidFill>
                    <a:schemeClr val="tx2">
                      <a:lumMod val="60000"/>
                      <a:lumOff val="40000"/>
                    </a:schemeClr>
                  </a:solidFill>
                  <a:latin typeface="+mj-lt"/>
                </a:rPr>
              </a:br>
              <a:r>
                <a:rPr lang="en-US" sz="900" dirty="0">
                  <a:solidFill>
                    <a:schemeClr val="tx2">
                      <a:lumMod val="60000"/>
                      <a:lumOff val="40000"/>
                    </a:schemeClr>
                  </a:solidFill>
                  <a:latin typeface="+mj-lt"/>
                </a:rPr>
                <a:t>6</a:t>
              </a:r>
            </a:p>
            <a:p>
              <a:pPr algn="r"/>
              <a:endParaRPr lang="en-US" sz="500" dirty="0">
                <a:solidFill>
                  <a:schemeClr val="tx2">
                    <a:lumMod val="60000"/>
                    <a:lumOff val="40000"/>
                  </a:schemeClr>
                </a:solidFill>
                <a:latin typeface="+mj-lt"/>
              </a:endParaRPr>
            </a:p>
            <a:p>
              <a:pPr algn="r"/>
              <a:r>
                <a:rPr lang="en-US" sz="900" dirty="0">
                  <a:solidFill>
                    <a:schemeClr val="tx2">
                      <a:lumMod val="60000"/>
                      <a:lumOff val="40000"/>
                    </a:schemeClr>
                  </a:solidFill>
                  <a:latin typeface="+mj-lt"/>
                </a:rPr>
                <a:t>4</a:t>
              </a:r>
            </a:p>
            <a:p>
              <a:pPr algn="r"/>
              <a:endParaRPr lang="en-US" sz="500" dirty="0">
                <a:solidFill>
                  <a:schemeClr val="tx2">
                    <a:lumMod val="60000"/>
                    <a:lumOff val="40000"/>
                  </a:schemeClr>
                </a:solidFill>
                <a:latin typeface="+mj-lt"/>
              </a:endParaRPr>
            </a:p>
            <a:p>
              <a:pPr algn="r"/>
              <a:r>
                <a:rPr lang="en-US" sz="900" dirty="0">
                  <a:solidFill>
                    <a:schemeClr val="tx2">
                      <a:lumMod val="60000"/>
                      <a:lumOff val="40000"/>
                    </a:schemeClr>
                  </a:solidFill>
                  <a:latin typeface="+mj-lt"/>
                </a:rPr>
                <a:t>2</a:t>
              </a:r>
              <a:endParaRPr lang="en-US" sz="1000" dirty="0">
                <a:solidFill>
                  <a:schemeClr val="tx2">
                    <a:lumMod val="60000"/>
                    <a:lumOff val="40000"/>
                  </a:schemeClr>
                </a:solidFill>
                <a:latin typeface="+mj-lt"/>
              </a:endParaRPr>
            </a:p>
          </p:txBody>
        </p:sp>
        <p:sp>
          <p:nvSpPr>
            <p:cNvPr id="64" name="TextBox 63">
              <a:extLst>
                <a:ext uri="{FF2B5EF4-FFF2-40B4-BE49-F238E27FC236}">
                  <a16:creationId xmlns:a16="http://schemas.microsoft.com/office/drawing/2014/main" id="{B38117BA-5184-4537-A051-F35F7442AC5B}"/>
                </a:ext>
              </a:extLst>
            </p:cNvPr>
            <p:cNvSpPr txBox="1"/>
            <p:nvPr/>
          </p:nvSpPr>
          <p:spPr>
            <a:xfrm>
              <a:off x="7671478" y="1901875"/>
              <a:ext cx="2156360" cy="276999"/>
            </a:xfrm>
            <a:prstGeom prst="rect">
              <a:avLst/>
            </a:prstGeom>
            <a:noFill/>
          </p:spPr>
          <p:txBody>
            <a:bodyPr wrap="none" rtlCol="0">
              <a:spAutoFit/>
            </a:bodyPr>
            <a:lstStyle/>
            <a:p>
              <a:r>
                <a:rPr lang="en-US" sz="1200" dirty="0">
                  <a:latin typeface="+mj-lt"/>
                </a:rPr>
                <a:t>Incidence of NAS </a:t>
              </a:r>
              <a:r>
                <a:rPr lang="en-US" sz="900" dirty="0">
                  <a:solidFill>
                    <a:schemeClr val="tx2">
                      <a:lumMod val="40000"/>
                      <a:lumOff val="60000"/>
                    </a:schemeClr>
                  </a:solidFill>
                  <a:latin typeface="+mj-lt"/>
                </a:rPr>
                <a:t>per 1000 live births</a:t>
              </a:r>
            </a:p>
          </p:txBody>
        </p:sp>
        <p:sp>
          <p:nvSpPr>
            <p:cNvPr id="60" name="TextBox 59">
              <a:extLst>
                <a:ext uri="{FF2B5EF4-FFF2-40B4-BE49-F238E27FC236}">
                  <a16:creationId xmlns:a16="http://schemas.microsoft.com/office/drawing/2014/main" id="{023AA1F8-350D-4B77-B383-8F73CEFAFEA0}"/>
                </a:ext>
              </a:extLst>
            </p:cNvPr>
            <p:cNvSpPr txBox="1"/>
            <p:nvPr/>
          </p:nvSpPr>
          <p:spPr>
            <a:xfrm>
              <a:off x="7657511" y="3953036"/>
              <a:ext cx="447558" cy="246221"/>
            </a:xfrm>
            <a:prstGeom prst="rect">
              <a:avLst/>
            </a:prstGeom>
            <a:noFill/>
          </p:spPr>
          <p:txBody>
            <a:bodyPr wrap="none" rtlCol="0">
              <a:spAutoFit/>
            </a:bodyPr>
            <a:lstStyle/>
            <a:p>
              <a:r>
                <a:rPr lang="en-US" sz="1000" dirty="0">
                  <a:solidFill>
                    <a:schemeClr val="tx2">
                      <a:lumMod val="60000"/>
                      <a:lumOff val="40000"/>
                    </a:schemeClr>
                  </a:solidFill>
                  <a:latin typeface="+mj-lt"/>
                </a:rPr>
                <a:t>2004</a:t>
              </a:r>
            </a:p>
          </p:txBody>
        </p:sp>
        <p:sp>
          <p:nvSpPr>
            <p:cNvPr id="61" name="TextBox 60">
              <a:extLst>
                <a:ext uri="{FF2B5EF4-FFF2-40B4-BE49-F238E27FC236}">
                  <a16:creationId xmlns:a16="http://schemas.microsoft.com/office/drawing/2014/main" id="{F6B93790-5255-45EB-BBFE-CA6E1B4D8329}"/>
                </a:ext>
              </a:extLst>
            </p:cNvPr>
            <p:cNvSpPr txBox="1"/>
            <p:nvPr/>
          </p:nvSpPr>
          <p:spPr>
            <a:xfrm>
              <a:off x="10001352" y="3953036"/>
              <a:ext cx="447558" cy="246221"/>
            </a:xfrm>
            <a:prstGeom prst="rect">
              <a:avLst/>
            </a:prstGeom>
            <a:noFill/>
          </p:spPr>
          <p:txBody>
            <a:bodyPr wrap="none" rtlCol="0">
              <a:spAutoFit/>
            </a:bodyPr>
            <a:lstStyle/>
            <a:p>
              <a:r>
                <a:rPr lang="en-US" sz="1000" dirty="0">
                  <a:solidFill>
                    <a:schemeClr val="tx2">
                      <a:lumMod val="60000"/>
                      <a:lumOff val="40000"/>
                    </a:schemeClr>
                  </a:solidFill>
                  <a:latin typeface="+mj-lt"/>
                </a:rPr>
                <a:t>2014</a:t>
              </a:r>
            </a:p>
          </p:txBody>
        </p:sp>
        <p:sp>
          <p:nvSpPr>
            <p:cNvPr id="73" name="Rectangle: Rounded Corners 72">
              <a:extLst>
                <a:ext uri="{FF2B5EF4-FFF2-40B4-BE49-F238E27FC236}">
                  <a16:creationId xmlns:a16="http://schemas.microsoft.com/office/drawing/2014/main" id="{DF36855A-D98C-4A75-98ED-50569AEDA7BA}"/>
                </a:ext>
              </a:extLst>
            </p:cNvPr>
            <p:cNvSpPr/>
            <p:nvPr/>
          </p:nvSpPr>
          <p:spPr>
            <a:xfrm>
              <a:off x="7757360" y="3059906"/>
              <a:ext cx="2585631" cy="882872"/>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51B1623A-EC9E-4B64-A1A7-2EB2A99F2827}"/>
                </a:ext>
              </a:extLst>
            </p:cNvPr>
            <p:cNvSpPr/>
            <p:nvPr/>
          </p:nvSpPr>
          <p:spPr>
            <a:xfrm>
              <a:off x="7757350" y="2626519"/>
              <a:ext cx="2585631" cy="1316259"/>
            </a:xfrm>
            <a:prstGeom prst="roundRect">
              <a:avLst>
                <a:gd name="adj" fmla="val 0"/>
              </a:avLst>
            </a:pr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F188821F-3ABC-4D66-BC58-632D50B2D3F2}"/>
                </a:ext>
              </a:extLst>
            </p:cNvPr>
            <p:cNvSpPr/>
            <p:nvPr/>
          </p:nvSpPr>
          <p:spPr>
            <a:xfrm>
              <a:off x="7757360" y="2197894"/>
              <a:ext cx="2585631" cy="1744883"/>
            </a:xfrm>
            <a:prstGeom prst="roundRect">
              <a:avLst>
                <a:gd name="adj" fmla="val 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D459B047-19E0-4EAB-BF8E-DF26B66F4831}"/>
                </a:ext>
              </a:extLst>
            </p:cNvPr>
            <p:cNvGrpSpPr/>
            <p:nvPr/>
          </p:nvGrpSpPr>
          <p:grpSpPr>
            <a:xfrm>
              <a:off x="7786787" y="2359914"/>
              <a:ext cx="2516458" cy="1236622"/>
              <a:chOff x="729399" y="2663672"/>
              <a:chExt cx="2516458" cy="1236622"/>
            </a:xfrm>
            <a:effectLst>
              <a:glow rad="12700">
                <a:schemeClr val="accent1">
                  <a:alpha val="50000"/>
                </a:schemeClr>
              </a:glow>
            </a:effectLst>
          </p:grpSpPr>
          <p:cxnSp>
            <p:nvCxnSpPr>
              <p:cNvPr id="76" name="Straight Connector 75">
                <a:extLst>
                  <a:ext uri="{FF2B5EF4-FFF2-40B4-BE49-F238E27FC236}">
                    <a16:creationId xmlns:a16="http://schemas.microsoft.com/office/drawing/2014/main" id="{E01E5D0F-8F85-4349-9AF0-7DAD7E24548A}"/>
                  </a:ext>
                </a:extLst>
              </p:cNvPr>
              <p:cNvCxnSpPr>
                <a:cxnSpLocks/>
              </p:cNvCxnSpPr>
              <p:nvPr/>
            </p:nvCxnSpPr>
            <p:spPr>
              <a:xfrm flipV="1">
                <a:off x="729399" y="3779520"/>
                <a:ext cx="474561" cy="12077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86CF23E-F275-4DED-9F0E-839FFA67080F}"/>
                  </a:ext>
                </a:extLst>
              </p:cNvPr>
              <p:cNvCxnSpPr>
                <a:cxnSpLocks/>
              </p:cNvCxnSpPr>
              <p:nvPr/>
            </p:nvCxnSpPr>
            <p:spPr>
              <a:xfrm>
                <a:off x="1196340" y="3779520"/>
                <a:ext cx="259080" cy="22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C644C36-CCD5-437D-9235-EC5DCC978A7C}"/>
                  </a:ext>
                </a:extLst>
              </p:cNvPr>
              <p:cNvCxnSpPr>
                <a:cxnSpLocks/>
              </p:cNvCxnSpPr>
              <p:nvPr/>
            </p:nvCxnSpPr>
            <p:spPr>
              <a:xfrm flipV="1">
                <a:off x="1443243" y="3649430"/>
                <a:ext cx="281260" cy="1524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F1430B3-4FAD-4194-B098-A00A2DD66541}"/>
                  </a:ext>
                </a:extLst>
              </p:cNvPr>
              <p:cNvCxnSpPr>
                <a:cxnSpLocks/>
              </p:cNvCxnSpPr>
              <p:nvPr/>
            </p:nvCxnSpPr>
            <p:spPr>
              <a:xfrm flipV="1">
                <a:off x="1714500" y="3558540"/>
                <a:ext cx="266700" cy="9089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984F712-692F-41E5-A41C-5414A582A9EC}"/>
                  </a:ext>
                </a:extLst>
              </p:cNvPr>
              <p:cNvCxnSpPr>
                <a:cxnSpLocks/>
              </p:cNvCxnSpPr>
              <p:nvPr/>
            </p:nvCxnSpPr>
            <p:spPr>
              <a:xfrm flipV="1">
                <a:off x="1973580" y="3307080"/>
                <a:ext cx="266700" cy="2501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7D9CD37-D93C-431E-AAE7-F772F2216211}"/>
                  </a:ext>
                </a:extLst>
              </p:cNvPr>
              <p:cNvCxnSpPr>
                <a:cxnSpLocks/>
              </p:cNvCxnSpPr>
              <p:nvPr/>
            </p:nvCxnSpPr>
            <p:spPr>
              <a:xfrm flipV="1">
                <a:off x="2223978" y="3284220"/>
                <a:ext cx="252522" cy="2724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52F380F-D23E-4920-9D72-4C3C9E1727A1}"/>
                  </a:ext>
                </a:extLst>
              </p:cNvPr>
              <p:cNvCxnSpPr>
                <a:cxnSpLocks/>
              </p:cNvCxnSpPr>
              <p:nvPr/>
            </p:nvCxnSpPr>
            <p:spPr>
              <a:xfrm flipV="1">
                <a:off x="2460198" y="3101340"/>
                <a:ext cx="290622" cy="18726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D91284D-9DB9-4D68-928C-FC39CAE906CF}"/>
                  </a:ext>
                </a:extLst>
              </p:cNvPr>
              <p:cNvCxnSpPr>
                <a:cxnSpLocks/>
              </p:cNvCxnSpPr>
              <p:nvPr/>
            </p:nvCxnSpPr>
            <p:spPr>
              <a:xfrm flipV="1">
                <a:off x="2740813" y="2864997"/>
                <a:ext cx="252522" cy="2416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D429B1A-7928-460A-B85E-CA0C2FD6FA6C}"/>
                  </a:ext>
                </a:extLst>
              </p:cNvPr>
              <p:cNvCxnSpPr>
                <a:cxnSpLocks/>
              </p:cNvCxnSpPr>
              <p:nvPr/>
            </p:nvCxnSpPr>
            <p:spPr>
              <a:xfrm flipV="1">
                <a:off x="2993335" y="2663672"/>
                <a:ext cx="252522" cy="20132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FB026E3D-732C-4E83-929B-56697A8A63A7}"/>
                </a:ext>
              </a:extLst>
            </p:cNvPr>
            <p:cNvGrpSpPr/>
            <p:nvPr/>
          </p:nvGrpSpPr>
          <p:grpSpPr>
            <a:xfrm>
              <a:off x="7797584" y="3049964"/>
              <a:ext cx="2508657" cy="693623"/>
              <a:chOff x="6920016" y="5335942"/>
              <a:chExt cx="2508657" cy="693623"/>
            </a:xfrm>
            <a:effectLst>
              <a:glow rad="12700">
                <a:schemeClr val="bg2">
                  <a:alpha val="50000"/>
                </a:schemeClr>
              </a:glow>
            </a:effectLst>
          </p:grpSpPr>
          <p:cxnSp>
            <p:nvCxnSpPr>
              <p:cNvPr id="101" name="Straight Connector 100">
                <a:extLst>
                  <a:ext uri="{FF2B5EF4-FFF2-40B4-BE49-F238E27FC236}">
                    <a16:creationId xmlns:a16="http://schemas.microsoft.com/office/drawing/2014/main" id="{AE68B882-F37C-403A-ACED-43BD5FD0B7A4}"/>
                  </a:ext>
                </a:extLst>
              </p:cNvPr>
              <p:cNvCxnSpPr>
                <a:cxnSpLocks/>
              </p:cNvCxnSpPr>
              <p:nvPr/>
            </p:nvCxnSpPr>
            <p:spPr>
              <a:xfrm flipV="1">
                <a:off x="6920016" y="5957295"/>
                <a:ext cx="463233" cy="7227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7315437-178E-4679-9E20-4DFD471E57D3}"/>
                  </a:ext>
                </a:extLst>
              </p:cNvPr>
              <p:cNvCxnSpPr>
                <a:cxnSpLocks/>
              </p:cNvCxnSpPr>
              <p:nvPr/>
            </p:nvCxnSpPr>
            <p:spPr>
              <a:xfrm>
                <a:off x="7368719" y="5957294"/>
                <a:ext cx="292509"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13CC9B3-FF05-4C6E-80D9-DD83F844CFF6}"/>
                  </a:ext>
                </a:extLst>
              </p:cNvPr>
              <p:cNvCxnSpPr>
                <a:cxnSpLocks/>
              </p:cNvCxnSpPr>
              <p:nvPr/>
            </p:nvCxnSpPr>
            <p:spPr>
              <a:xfrm flipV="1">
                <a:off x="7658351" y="5830320"/>
                <a:ext cx="502669" cy="12697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9A02F31-715B-4292-BEE7-E9A1EED2E034}"/>
                  </a:ext>
                </a:extLst>
              </p:cNvPr>
              <p:cNvCxnSpPr>
                <a:cxnSpLocks/>
              </p:cNvCxnSpPr>
              <p:nvPr/>
            </p:nvCxnSpPr>
            <p:spPr>
              <a:xfrm flipV="1">
                <a:off x="8145780" y="5677921"/>
                <a:ext cx="259080" cy="15754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B6DE619-DD0A-4457-AA8E-BBBCC00E196D}"/>
                  </a:ext>
                </a:extLst>
              </p:cNvPr>
              <p:cNvCxnSpPr>
                <a:cxnSpLocks/>
              </p:cNvCxnSpPr>
              <p:nvPr/>
            </p:nvCxnSpPr>
            <p:spPr>
              <a:xfrm flipV="1">
                <a:off x="8399623" y="5655061"/>
                <a:ext cx="310435" cy="228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01F3C42-59E4-4788-BFD3-4D22280FF695}"/>
                  </a:ext>
                </a:extLst>
              </p:cNvPr>
              <p:cNvCxnSpPr>
                <a:cxnSpLocks/>
              </p:cNvCxnSpPr>
              <p:nvPr/>
            </p:nvCxnSpPr>
            <p:spPr>
              <a:xfrm flipV="1">
                <a:off x="8681563" y="5525894"/>
                <a:ext cx="350029" cy="13441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4BFA3B7-F009-42B8-881E-20547A3C70CA}"/>
                  </a:ext>
                </a:extLst>
              </p:cNvPr>
              <p:cNvCxnSpPr>
                <a:cxnSpLocks/>
              </p:cNvCxnSpPr>
              <p:nvPr/>
            </p:nvCxnSpPr>
            <p:spPr>
              <a:xfrm flipV="1">
                <a:off x="9008115" y="5409780"/>
                <a:ext cx="256386" cy="12662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7EDAB76-8C3D-4625-898B-449959E0136D}"/>
                  </a:ext>
                </a:extLst>
              </p:cNvPr>
              <p:cNvCxnSpPr>
                <a:cxnSpLocks/>
              </p:cNvCxnSpPr>
              <p:nvPr/>
            </p:nvCxnSpPr>
            <p:spPr>
              <a:xfrm flipV="1">
                <a:off x="9253446" y="5335942"/>
                <a:ext cx="175227" cy="7409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DFF79C8F-73DD-4215-8E8C-61718E4A6902}"/>
                </a:ext>
              </a:extLst>
            </p:cNvPr>
            <p:cNvSpPr txBox="1"/>
            <p:nvPr/>
          </p:nvSpPr>
          <p:spPr>
            <a:xfrm>
              <a:off x="8681095" y="2651920"/>
              <a:ext cx="636713" cy="461665"/>
            </a:xfrm>
            <a:prstGeom prst="rect">
              <a:avLst/>
            </a:prstGeom>
            <a:noFill/>
          </p:spPr>
          <p:txBody>
            <a:bodyPr wrap="none" rtlCol="0">
              <a:spAutoFit/>
            </a:bodyPr>
            <a:lstStyle/>
            <a:p>
              <a:r>
                <a:rPr lang="en-US" sz="800" dirty="0">
                  <a:solidFill>
                    <a:schemeClr val="accent1">
                      <a:lumMod val="75000"/>
                    </a:schemeClr>
                  </a:solidFill>
                  <a:latin typeface="+mj-lt"/>
                </a:rPr>
                <a:t>babies</a:t>
              </a:r>
            </a:p>
            <a:p>
              <a:r>
                <a:rPr lang="en-US" sz="800" dirty="0">
                  <a:solidFill>
                    <a:schemeClr val="accent1">
                      <a:lumMod val="75000"/>
                    </a:schemeClr>
                  </a:solidFill>
                  <a:latin typeface="+mj-lt"/>
                </a:rPr>
                <a:t>covered by</a:t>
              </a:r>
            </a:p>
            <a:p>
              <a:r>
                <a:rPr lang="en-US" sz="800" dirty="0">
                  <a:solidFill>
                    <a:schemeClr val="accent1">
                      <a:lumMod val="75000"/>
                    </a:schemeClr>
                  </a:solidFill>
                  <a:latin typeface="+mj-lt"/>
                </a:rPr>
                <a:t>Medicaid</a:t>
              </a:r>
            </a:p>
          </p:txBody>
        </p:sp>
        <p:sp>
          <p:nvSpPr>
            <p:cNvPr id="134" name="TextBox 133">
              <a:extLst>
                <a:ext uri="{FF2B5EF4-FFF2-40B4-BE49-F238E27FC236}">
                  <a16:creationId xmlns:a16="http://schemas.microsoft.com/office/drawing/2014/main" id="{76C65141-7124-4D73-9385-EC255ECAAAFA}"/>
                </a:ext>
              </a:extLst>
            </p:cNvPr>
            <p:cNvSpPr txBox="1"/>
            <p:nvPr/>
          </p:nvSpPr>
          <p:spPr>
            <a:xfrm>
              <a:off x="9597602" y="3313213"/>
              <a:ext cx="606256" cy="338554"/>
            </a:xfrm>
            <a:prstGeom prst="rect">
              <a:avLst/>
            </a:prstGeom>
            <a:noFill/>
          </p:spPr>
          <p:txBody>
            <a:bodyPr wrap="none" rtlCol="0">
              <a:spAutoFit/>
            </a:bodyPr>
            <a:lstStyle/>
            <a:p>
              <a:pPr algn="r"/>
              <a:r>
                <a:rPr lang="en-US" sz="800" dirty="0">
                  <a:solidFill>
                    <a:schemeClr val="bg2">
                      <a:lumMod val="75000"/>
                    </a:schemeClr>
                  </a:solidFill>
                  <a:latin typeface="+mj-lt"/>
                </a:rPr>
                <a:t>all babies</a:t>
              </a:r>
            </a:p>
            <a:p>
              <a:pPr algn="r"/>
              <a:r>
                <a:rPr lang="en-US" sz="800" dirty="0">
                  <a:solidFill>
                    <a:schemeClr val="bg2">
                      <a:lumMod val="75000"/>
                    </a:schemeClr>
                  </a:solidFill>
                  <a:latin typeface="+mj-lt"/>
                </a:rPr>
                <a:t>in the U.S.</a:t>
              </a:r>
            </a:p>
          </p:txBody>
        </p:sp>
      </p:grpSp>
      <p:sp>
        <p:nvSpPr>
          <p:cNvPr id="137" name="TextBox 136">
            <a:extLst>
              <a:ext uri="{FF2B5EF4-FFF2-40B4-BE49-F238E27FC236}">
                <a16:creationId xmlns:a16="http://schemas.microsoft.com/office/drawing/2014/main" id="{E51F6F1E-A743-40C1-890B-660589F53CBB}"/>
              </a:ext>
            </a:extLst>
          </p:cNvPr>
          <p:cNvSpPr txBox="1"/>
          <p:nvPr/>
        </p:nvSpPr>
        <p:spPr>
          <a:xfrm>
            <a:off x="8698119" y="505790"/>
            <a:ext cx="1953902" cy="1908215"/>
          </a:xfrm>
          <a:prstGeom prst="rect">
            <a:avLst/>
          </a:prstGeom>
          <a:noFill/>
        </p:spPr>
        <p:txBody>
          <a:bodyPr wrap="square" rtlCol="0">
            <a:spAutoFit/>
          </a:bodyPr>
          <a:lstStyle/>
          <a:p>
            <a:r>
              <a:rPr lang="en-US" dirty="0">
                <a:latin typeface="+mj-lt"/>
              </a:rPr>
              <a:t>NAS resulted in approximately</a:t>
            </a:r>
            <a:br>
              <a:rPr lang="en-US" dirty="0">
                <a:latin typeface="+mj-lt"/>
              </a:rPr>
            </a:br>
            <a:r>
              <a:rPr lang="en-US" sz="2800" b="1" dirty="0">
                <a:solidFill>
                  <a:schemeClr val="accent1"/>
                </a:solidFill>
                <a:latin typeface="+mj-lt"/>
              </a:rPr>
              <a:t>$2 billion</a:t>
            </a:r>
            <a:br>
              <a:rPr lang="en-US" dirty="0">
                <a:latin typeface="+mj-lt"/>
              </a:rPr>
            </a:br>
            <a:r>
              <a:rPr lang="en-US" dirty="0">
                <a:latin typeface="+mj-lt"/>
              </a:rPr>
              <a:t>in excess costs among Medicaid financed deliveries  </a:t>
            </a:r>
          </a:p>
        </p:txBody>
      </p:sp>
      <p:sp>
        <p:nvSpPr>
          <p:cNvPr id="145" name="TextBox 144">
            <a:extLst>
              <a:ext uri="{FF2B5EF4-FFF2-40B4-BE49-F238E27FC236}">
                <a16:creationId xmlns:a16="http://schemas.microsoft.com/office/drawing/2014/main" id="{619DEABF-F612-41DE-81B7-36A3E7B4B449}"/>
              </a:ext>
            </a:extLst>
          </p:cNvPr>
          <p:cNvSpPr txBox="1"/>
          <p:nvPr/>
        </p:nvSpPr>
        <p:spPr>
          <a:xfrm>
            <a:off x="5643584" y="3617346"/>
            <a:ext cx="1839286" cy="1508105"/>
          </a:xfrm>
          <a:prstGeom prst="rect">
            <a:avLst/>
          </a:prstGeom>
          <a:noFill/>
        </p:spPr>
        <p:txBody>
          <a:bodyPr wrap="none" rtlCol="0">
            <a:spAutoFit/>
          </a:bodyPr>
          <a:lstStyle/>
          <a:p>
            <a:r>
              <a:rPr lang="en-US" dirty="0">
                <a:latin typeface="+mj-lt"/>
              </a:rPr>
              <a:t>Infants with NAS</a:t>
            </a:r>
          </a:p>
          <a:p>
            <a:r>
              <a:rPr lang="en-US" sz="2800" b="1" dirty="0">
                <a:solidFill>
                  <a:schemeClr val="accent1"/>
                </a:solidFill>
                <a:latin typeface="+mj-lt"/>
              </a:rPr>
              <a:t>covered by</a:t>
            </a:r>
          </a:p>
          <a:p>
            <a:r>
              <a:rPr lang="en-US" sz="2800" b="1" dirty="0">
                <a:solidFill>
                  <a:schemeClr val="accent1"/>
                </a:solidFill>
                <a:latin typeface="+mj-lt"/>
              </a:rPr>
              <a:t>Medicaid</a:t>
            </a:r>
          </a:p>
          <a:p>
            <a:r>
              <a:rPr lang="en-US" dirty="0">
                <a:latin typeface="+mj-lt"/>
              </a:rPr>
              <a:t>Are more likely to</a:t>
            </a:r>
          </a:p>
        </p:txBody>
      </p:sp>
      <p:grpSp>
        <p:nvGrpSpPr>
          <p:cNvPr id="179" name="Group 178">
            <a:extLst>
              <a:ext uri="{FF2B5EF4-FFF2-40B4-BE49-F238E27FC236}">
                <a16:creationId xmlns:a16="http://schemas.microsoft.com/office/drawing/2014/main" id="{88696FAE-F503-4DDC-A710-14B5203D50EA}"/>
              </a:ext>
            </a:extLst>
          </p:cNvPr>
          <p:cNvGrpSpPr/>
          <p:nvPr/>
        </p:nvGrpSpPr>
        <p:grpSpPr>
          <a:xfrm>
            <a:off x="7571646" y="3721371"/>
            <a:ext cx="2897137" cy="644060"/>
            <a:chOff x="7571646" y="3652362"/>
            <a:chExt cx="2897137" cy="644060"/>
          </a:xfrm>
        </p:grpSpPr>
        <p:sp>
          <p:nvSpPr>
            <p:cNvPr id="146" name="Rectangle 145">
              <a:extLst>
                <a:ext uri="{FF2B5EF4-FFF2-40B4-BE49-F238E27FC236}">
                  <a16:creationId xmlns:a16="http://schemas.microsoft.com/office/drawing/2014/main" id="{0703A215-E6F0-41A6-B1D8-82D4ED761D73}"/>
                </a:ext>
              </a:extLst>
            </p:cNvPr>
            <p:cNvSpPr/>
            <p:nvPr/>
          </p:nvSpPr>
          <p:spPr>
            <a:xfrm>
              <a:off x="7571646" y="3652362"/>
              <a:ext cx="2897137" cy="6440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143">
              <a:extLst>
                <a:ext uri="{FF2B5EF4-FFF2-40B4-BE49-F238E27FC236}">
                  <a16:creationId xmlns:a16="http://schemas.microsoft.com/office/drawing/2014/main" id="{C59AE7E0-2B5E-44AF-B35D-2B2F24EB6471}"/>
                </a:ext>
              </a:extLst>
            </p:cNvPr>
            <p:cNvPicPr>
              <a:picLocks noChangeAspect="1"/>
            </p:cNvPicPr>
            <p:nvPr/>
          </p:nvPicPr>
          <p:blipFill>
            <a:blip r:embed="rId2">
              <a:duotone>
                <a:schemeClr val="accent1">
                  <a:shade val="45000"/>
                  <a:satMod val="135000"/>
                </a:schemeClr>
                <a:prstClr val="white"/>
              </a:duotone>
            </a:blip>
            <a:stretch>
              <a:fillRect/>
            </a:stretch>
          </p:blipFill>
          <p:spPr>
            <a:xfrm>
              <a:off x="7676500" y="3719037"/>
              <a:ext cx="680082" cy="486877"/>
            </a:xfrm>
            <a:prstGeom prst="rect">
              <a:avLst/>
            </a:prstGeom>
            <a:effectLst>
              <a:outerShdw blurRad="50800" dist="25400" dir="5400000" algn="ctr" rotWithShape="0">
                <a:schemeClr val="tx2">
                  <a:alpha val="20000"/>
                </a:schemeClr>
              </a:outerShdw>
            </a:effectLst>
          </p:spPr>
        </p:pic>
        <p:sp>
          <p:nvSpPr>
            <p:cNvPr id="148" name="TextBox 147">
              <a:extLst>
                <a:ext uri="{FF2B5EF4-FFF2-40B4-BE49-F238E27FC236}">
                  <a16:creationId xmlns:a16="http://schemas.microsoft.com/office/drawing/2014/main" id="{AE86483D-9587-4EF8-89CF-DCE398C6E039}"/>
                </a:ext>
              </a:extLst>
            </p:cNvPr>
            <p:cNvSpPr txBox="1"/>
            <p:nvPr/>
          </p:nvSpPr>
          <p:spPr>
            <a:xfrm>
              <a:off x="8369148" y="3713534"/>
              <a:ext cx="2036915" cy="523220"/>
            </a:xfrm>
            <a:prstGeom prst="rect">
              <a:avLst/>
            </a:prstGeom>
            <a:noFill/>
          </p:spPr>
          <p:txBody>
            <a:bodyPr wrap="square" rtlCol="0">
              <a:spAutoFit/>
            </a:bodyPr>
            <a:lstStyle/>
            <a:p>
              <a:r>
                <a:rPr lang="en-US" sz="1400" dirty="0">
                  <a:latin typeface="+mj-lt"/>
                </a:rPr>
                <a:t>be transferred to another</a:t>
              </a:r>
            </a:p>
            <a:p>
              <a:r>
                <a:rPr lang="en-US" sz="1400" dirty="0">
                  <a:latin typeface="+mj-lt"/>
                </a:rPr>
                <a:t>hospital for care</a:t>
              </a:r>
            </a:p>
          </p:txBody>
        </p:sp>
      </p:grpSp>
      <p:grpSp>
        <p:nvGrpSpPr>
          <p:cNvPr id="178" name="Group 177">
            <a:extLst>
              <a:ext uri="{FF2B5EF4-FFF2-40B4-BE49-F238E27FC236}">
                <a16:creationId xmlns:a16="http://schemas.microsoft.com/office/drawing/2014/main" id="{EA5554E9-AEE9-4DBF-B238-B56F89D32631}"/>
              </a:ext>
            </a:extLst>
          </p:cNvPr>
          <p:cNvGrpSpPr/>
          <p:nvPr/>
        </p:nvGrpSpPr>
        <p:grpSpPr>
          <a:xfrm>
            <a:off x="7571646" y="4402027"/>
            <a:ext cx="2897137" cy="644060"/>
            <a:chOff x="7571646" y="4333018"/>
            <a:chExt cx="2897137" cy="644060"/>
          </a:xfrm>
        </p:grpSpPr>
        <p:sp>
          <p:nvSpPr>
            <p:cNvPr id="147" name="Rectangle 146">
              <a:extLst>
                <a:ext uri="{FF2B5EF4-FFF2-40B4-BE49-F238E27FC236}">
                  <a16:creationId xmlns:a16="http://schemas.microsoft.com/office/drawing/2014/main" id="{23549E5A-A5B3-48FF-B6B5-FCABD83817C7}"/>
                </a:ext>
              </a:extLst>
            </p:cNvPr>
            <p:cNvSpPr/>
            <p:nvPr/>
          </p:nvSpPr>
          <p:spPr>
            <a:xfrm>
              <a:off x="7571646" y="4333018"/>
              <a:ext cx="2897137" cy="6440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141">
              <a:extLst>
                <a:ext uri="{FF2B5EF4-FFF2-40B4-BE49-F238E27FC236}">
                  <a16:creationId xmlns:a16="http://schemas.microsoft.com/office/drawing/2014/main" id="{39208657-6B70-4054-85B7-6C0C2A7AA456}"/>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7716634" y="4483503"/>
              <a:ext cx="598187" cy="337976"/>
            </a:xfrm>
            <a:prstGeom prst="rect">
              <a:avLst/>
            </a:prstGeom>
            <a:effectLst>
              <a:outerShdw blurRad="50800" dist="25400" dir="5400000" algn="t" rotWithShape="0">
                <a:prstClr val="black">
                  <a:alpha val="20000"/>
                </a:prstClr>
              </a:outerShdw>
            </a:effectLst>
          </p:spPr>
        </p:pic>
        <p:sp>
          <p:nvSpPr>
            <p:cNvPr id="149" name="TextBox 148">
              <a:extLst>
                <a:ext uri="{FF2B5EF4-FFF2-40B4-BE49-F238E27FC236}">
                  <a16:creationId xmlns:a16="http://schemas.microsoft.com/office/drawing/2014/main" id="{92C16D4A-71BF-4AD9-A93E-D60C753A3F8B}"/>
                </a:ext>
              </a:extLst>
            </p:cNvPr>
            <p:cNvSpPr txBox="1"/>
            <p:nvPr/>
          </p:nvSpPr>
          <p:spPr>
            <a:xfrm>
              <a:off x="8379999" y="4400447"/>
              <a:ext cx="2026064" cy="523220"/>
            </a:xfrm>
            <a:prstGeom prst="rect">
              <a:avLst/>
            </a:prstGeom>
            <a:noFill/>
          </p:spPr>
          <p:txBody>
            <a:bodyPr wrap="square" rtlCol="0">
              <a:spAutoFit/>
            </a:bodyPr>
            <a:lstStyle/>
            <a:p>
              <a:r>
                <a:rPr lang="en-US" sz="1400" dirty="0">
                  <a:latin typeface="+mj-lt"/>
                </a:rPr>
                <a:t>have longer lengths of</a:t>
              </a:r>
            </a:p>
            <a:p>
              <a:r>
                <a:rPr lang="en-US" sz="1400" dirty="0">
                  <a:latin typeface="+mj-lt"/>
                </a:rPr>
                <a:t>hospital stays</a:t>
              </a:r>
            </a:p>
          </p:txBody>
        </p:sp>
      </p:grpSp>
      <p:cxnSp>
        <p:nvCxnSpPr>
          <p:cNvPr id="156" name="Straight Connector 155">
            <a:extLst>
              <a:ext uri="{FF2B5EF4-FFF2-40B4-BE49-F238E27FC236}">
                <a16:creationId xmlns:a16="http://schemas.microsoft.com/office/drawing/2014/main" id="{5BCBB9E5-E745-426F-A676-19230C665B91}"/>
              </a:ext>
            </a:extLst>
          </p:cNvPr>
          <p:cNvCxnSpPr>
            <a:cxnSpLocks/>
          </p:cNvCxnSpPr>
          <p:nvPr/>
        </p:nvCxnSpPr>
        <p:spPr>
          <a:xfrm>
            <a:off x="5388753" y="1014553"/>
            <a:ext cx="0" cy="5082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74AA98E5-9A95-41A5-B1F0-F382002A6180}"/>
              </a:ext>
            </a:extLst>
          </p:cNvPr>
          <p:cNvSpPr txBox="1"/>
          <p:nvPr/>
        </p:nvSpPr>
        <p:spPr>
          <a:xfrm>
            <a:off x="2644926" y="5298047"/>
            <a:ext cx="660757" cy="461665"/>
          </a:xfrm>
          <a:prstGeom prst="rect">
            <a:avLst/>
          </a:prstGeom>
          <a:noFill/>
        </p:spPr>
        <p:txBody>
          <a:bodyPr wrap="none" rtlCol="0">
            <a:spAutoFit/>
          </a:bodyPr>
          <a:lstStyle/>
          <a:p>
            <a:pPr algn="r"/>
            <a:r>
              <a:rPr lang="en-US" sz="1200" dirty="0">
                <a:solidFill>
                  <a:schemeClr val="tx1">
                    <a:lumMod val="20000"/>
                    <a:lumOff val="80000"/>
                  </a:schemeClr>
                </a:solidFill>
                <a:latin typeface="+mj-lt"/>
              </a:rPr>
              <a:t>$ in</a:t>
            </a:r>
          </a:p>
          <a:p>
            <a:pPr algn="r"/>
            <a:r>
              <a:rPr lang="en-US" sz="1200" dirty="0">
                <a:solidFill>
                  <a:schemeClr val="tx1">
                    <a:lumMod val="20000"/>
                    <a:lumOff val="80000"/>
                  </a:schemeClr>
                </a:solidFill>
                <a:latin typeface="+mj-lt"/>
              </a:rPr>
              <a:t>millions</a:t>
            </a:r>
          </a:p>
        </p:txBody>
      </p:sp>
      <p:grpSp>
        <p:nvGrpSpPr>
          <p:cNvPr id="174" name="Group 173">
            <a:extLst>
              <a:ext uri="{FF2B5EF4-FFF2-40B4-BE49-F238E27FC236}">
                <a16:creationId xmlns:a16="http://schemas.microsoft.com/office/drawing/2014/main" id="{9E6EC09C-43B5-4817-8813-E226F66DBDD1}"/>
              </a:ext>
            </a:extLst>
          </p:cNvPr>
          <p:cNvGrpSpPr/>
          <p:nvPr/>
        </p:nvGrpSpPr>
        <p:grpSpPr>
          <a:xfrm>
            <a:off x="5738496" y="2541623"/>
            <a:ext cx="4754910" cy="1065474"/>
            <a:chOff x="5738496" y="2481492"/>
            <a:chExt cx="4754910" cy="1065474"/>
          </a:xfrm>
        </p:grpSpPr>
        <p:sp>
          <p:nvSpPr>
            <p:cNvPr id="141" name="Rectangle 140">
              <a:extLst>
                <a:ext uri="{FF2B5EF4-FFF2-40B4-BE49-F238E27FC236}">
                  <a16:creationId xmlns:a16="http://schemas.microsoft.com/office/drawing/2014/main" id="{A2089C93-125B-4DEA-94C9-AD0FAF65675A}"/>
                </a:ext>
              </a:extLst>
            </p:cNvPr>
            <p:cNvSpPr/>
            <p:nvPr/>
          </p:nvSpPr>
          <p:spPr>
            <a:xfrm>
              <a:off x="5738496" y="2731774"/>
              <a:ext cx="4754910" cy="5627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j-lt"/>
                </a:rPr>
                <a:t>Infants with Medicaid are </a:t>
              </a:r>
              <a:r>
                <a:rPr lang="en-US" sz="1600" dirty="0">
                  <a:solidFill>
                    <a:schemeClr val="accent3">
                      <a:lumMod val="40000"/>
                      <a:lumOff val="60000"/>
                    </a:schemeClr>
                  </a:solidFill>
                  <a:latin typeface="+mj-lt"/>
                </a:rPr>
                <a:t>disproportionately affected</a:t>
              </a:r>
            </a:p>
          </p:txBody>
        </p:sp>
        <p:sp>
          <p:nvSpPr>
            <p:cNvPr id="163" name="Arrow: Down 162">
              <a:extLst>
                <a:ext uri="{FF2B5EF4-FFF2-40B4-BE49-F238E27FC236}">
                  <a16:creationId xmlns:a16="http://schemas.microsoft.com/office/drawing/2014/main" id="{238E2990-2183-493E-9165-691EE274DDC1}"/>
                </a:ext>
              </a:extLst>
            </p:cNvPr>
            <p:cNvSpPr/>
            <p:nvPr/>
          </p:nvSpPr>
          <p:spPr>
            <a:xfrm>
              <a:off x="6395080" y="3242160"/>
              <a:ext cx="332412" cy="304806"/>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Arrow: Down 163">
              <a:extLst>
                <a:ext uri="{FF2B5EF4-FFF2-40B4-BE49-F238E27FC236}">
                  <a16:creationId xmlns:a16="http://schemas.microsoft.com/office/drawing/2014/main" id="{38CBB6A9-EAD9-4431-A7E7-84E148E4BC51}"/>
                </a:ext>
              </a:extLst>
            </p:cNvPr>
            <p:cNvSpPr/>
            <p:nvPr/>
          </p:nvSpPr>
          <p:spPr>
            <a:xfrm rot="10800000">
              <a:off x="9503215" y="2481492"/>
              <a:ext cx="332412" cy="304806"/>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id="{05496193-F393-49EB-853F-92ED9E0FE7A4}"/>
              </a:ext>
            </a:extLst>
          </p:cNvPr>
          <p:cNvGrpSpPr/>
          <p:nvPr/>
        </p:nvGrpSpPr>
        <p:grpSpPr>
          <a:xfrm>
            <a:off x="457475" y="266913"/>
            <a:ext cx="4957912" cy="804831"/>
            <a:chOff x="457475" y="266913"/>
            <a:chExt cx="4957912" cy="804831"/>
          </a:xfrm>
        </p:grpSpPr>
        <p:sp>
          <p:nvSpPr>
            <p:cNvPr id="138" name="Rectangle 137">
              <a:extLst>
                <a:ext uri="{FF2B5EF4-FFF2-40B4-BE49-F238E27FC236}">
                  <a16:creationId xmlns:a16="http://schemas.microsoft.com/office/drawing/2014/main" id="{038C0263-EDDD-42B8-A661-45101452C870}"/>
                </a:ext>
              </a:extLst>
            </p:cNvPr>
            <p:cNvSpPr/>
            <p:nvPr/>
          </p:nvSpPr>
          <p:spPr>
            <a:xfrm>
              <a:off x="457475" y="266913"/>
              <a:ext cx="4957912" cy="5627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Incidence and costs of</a:t>
              </a:r>
              <a:r>
                <a:rPr lang="en-US" sz="1400" dirty="0">
                  <a:solidFill>
                    <a:schemeClr val="bg2"/>
                  </a:solidFill>
                  <a:latin typeface="+mj-lt"/>
                </a:rPr>
                <a:t> </a:t>
              </a:r>
              <a:r>
                <a:rPr lang="en-US" sz="1400" dirty="0">
                  <a:solidFill>
                    <a:schemeClr val="accent3">
                      <a:lumMod val="40000"/>
                      <a:lumOff val="60000"/>
                    </a:schemeClr>
                  </a:solidFill>
                  <a:latin typeface="+mj-lt"/>
                </a:rPr>
                <a:t>neo-natal abstinence syndrome </a:t>
              </a:r>
              <a:r>
                <a:rPr lang="en-US" sz="1400" dirty="0">
                  <a:solidFill>
                    <a:schemeClr val="bg1"/>
                  </a:solidFill>
                  <a:latin typeface="+mj-lt"/>
                </a:rPr>
                <a:t>are rising</a:t>
              </a:r>
            </a:p>
          </p:txBody>
        </p:sp>
        <p:sp>
          <p:nvSpPr>
            <p:cNvPr id="165" name="Arrow: Down 164">
              <a:extLst>
                <a:ext uri="{FF2B5EF4-FFF2-40B4-BE49-F238E27FC236}">
                  <a16:creationId xmlns:a16="http://schemas.microsoft.com/office/drawing/2014/main" id="{6107D018-FAA8-4932-9A2C-DA827AD24837}"/>
                </a:ext>
              </a:extLst>
            </p:cNvPr>
            <p:cNvSpPr/>
            <p:nvPr/>
          </p:nvSpPr>
          <p:spPr>
            <a:xfrm>
              <a:off x="4014690" y="766938"/>
              <a:ext cx="332412" cy="304806"/>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id="{58B5B6A4-3EAB-4429-8DBF-B6B51F57A0BA}"/>
              </a:ext>
            </a:extLst>
          </p:cNvPr>
          <p:cNvGrpSpPr/>
          <p:nvPr/>
        </p:nvGrpSpPr>
        <p:grpSpPr>
          <a:xfrm>
            <a:off x="5733758" y="5379268"/>
            <a:ext cx="5247917" cy="562746"/>
            <a:chOff x="5733758" y="5310259"/>
            <a:chExt cx="5247917" cy="562746"/>
          </a:xfrm>
        </p:grpSpPr>
        <p:sp>
          <p:nvSpPr>
            <p:cNvPr id="162" name="Rectangle 161">
              <a:extLst>
                <a:ext uri="{FF2B5EF4-FFF2-40B4-BE49-F238E27FC236}">
                  <a16:creationId xmlns:a16="http://schemas.microsoft.com/office/drawing/2014/main" id="{45DF0B87-35C1-40E6-9201-14AC37FEA989}"/>
                </a:ext>
              </a:extLst>
            </p:cNvPr>
            <p:cNvSpPr/>
            <p:nvPr/>
          </p:nvSpPr>
          <p:spPr>
            <a:xfrm>
              <a:off x="5733758" y="5310259"/>
              <a:ext cx="4754910" cy="562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j-lt"/>
                </a:rPr>
                <a:t>Moms need </a:t>
              </a:r>
              <a:r>
                <a:rPr lang="en-US" sz="1600" dirty="0">
                  <a:solidFill>
                    <a:schemeClr val="accent3">
                      <a:lumMod val="40000"/>
                      <a:lumOff val="60000"/>
                    </a:schemeClr>
                  </a:solidFill>
                  <a:latin typeface="+mj-lt"/>
                </a:rPr>
                <a:t>resources and compassionate care</a:t>
              </a:r>
            </a:p>
          </p:txBody>
        </p:sp>
        <p:sp>
          <p:nvSpPr>
            <p:cNvPr id="166" name="Arrow: Down 165">
              <a:extLst>
                <a:ext uri="{FF2B5EF4-FFF2-40B4-BE49-F238E27FC236}">
                  <a16:creationId xmlns:a16="http://schemas.microsoft.com/office/drawing/2014/main" id="{52C9D473-DE3F-4C45-93FA-FB5245010D3D}"/>
                </a:ext>
              </a:extLst>
            </p:cNvPr>
            <p:cNvSpPr/>
            <p:nvPr/>
          </p:nvSpPr>
          <p:spPr>
            <a:xfrm rot="16200000">
              <a:off x="10510195" y="5300018"/>
              <a:ext cx="332412" cy="6105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TextBox 166">
            <a:extLst>
              <a:ext uri="{FF2B5EF4-FFF2-40B4-BE49-F238E27FC236}">
                <a16:creationId xmlns:a16="http://schemas.microsoft.com/office/drawing/2014/main" id="{B5F66F46-EF66-40D0-8533-4E27AA59810E}"/>
              </a:ext>
            </a:extLst>
          </p:cNvPr>
          <p:cNvSpPr txBox="1"/>
          <p:nvPr/>
        </p:nvSpPr>
        <p:spPr>
          <a:xfrm rot="16200000">
            <a:off x="8554469" y="2788579"/>
            <a:ext cx="5783186" cy="792525"/>
          </a:xfrm>
          <a:prstGeom prst="rect">
            <a:avLst/>
          </a:prstGeom>
          <a:noFill/>
        </p:spPr>
        <p:txBody>
          <a:bodyPr wrap="none" rtlCol="0">
            <a:spAutoFit/>
          </a:bodyPr>
          <a:lstStyle/>
          <a:p>
            <a:r>
              <a:rPr lang="en-US" sz="1500" dirty="0">
                <a:latin typeface="+mj-lt"/>
              </a:rPr>
              <a:t>Prevention and treatment of substance use disorders are vital for women</a:t>
            </a:r>
          </a:p>
          <a:p>
            <a:r>
              <a:rPr lang="en-US" sz="3050" dirty="0">
                <a:solidFill>
                  <a:schemeClr val="bg2"/>
                </a:solidFill>
                <a:latin typeface="+mj-lt"/>
              </a:rPr>
              <a:t>before, during, and after pregnancy</a:t>
            </a:r>
          </a:p>
        </p:txBody>
      </p:sp>
      <p:cxnSp>
        <p:nvCxnSpPr>
          <p:cNvPr id="168" name="Straight Connector 167">
            <a:extLst>
              <a:ext uri="{FF2B5EF4-FFF2-40B4-BE49-F238E27FC236}">
                <a16:creationId xmlns:a16="http://schemas.microsoft.com/office/drawing/2014/main" id="{05B2C9D1-A3DA-4766-8D8B-CB4EB40C9B17}"/>
              </a:ext>
            </a:extLst>
          </p:cNvPr>
          <p:cNvCxnSpPr>
            <a:cxnSpLocks/>
          </p:cNvCxnSpPr>
          <p:nvPr/>
        </p:nvCxnSpPr>
        <p:spPr>
          <a:xfrm>
            <a:off x="10841121" y="314154"/>
            <a:ext cx="0" cy="49394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67A712DA-11FF-4552-AFF0-935687422CE3}"/>
              </a:ext>
            </a:extLst>
          </p:cNvPr>
          <p:cNvSpPr txBox="1"/>
          <p:nvPr/>
        </p:nvSpPr>
        <p:spPr>
          <a:xfrm>
            <a:off x="3217226" y="6350628"/>
            <a:ext cx="5982728" cy="338554"/>
          </a:xfrm>
          <a:prstGeom prst="rect">
            <a:avLst/>
          </a:prstGeom>
          <a:noFill/>
        </p:spPr>
        <p:txBody>
          <a:bodyPr wrap="none" rtlCol="0">
            <a:spAutoFit/>
          </a:bodyPr>
          <a:lstStyle/>
          <a:p>
            <a:r>
              <a:rPr lang="en-US" sz="800" dirty="0">
                <a:latin typeface="+mj-lt"/>
              </a:rPr>
              <a:t>Source: Winkelman, T.N., </a:t>
            </a:r>
            <a:r>
              <a:rPr lang="en-US" sz="800" dirty="0" err="1">
                <a:latin typeface="+mj-lt"/>
              </a:rPr>
              <a:t>Villapiano</a:t>
            </a:r>
            <a:r>
              <a:rPr lang="en-US" sz="800" dirty="0">
                <a:latin typeface="+mj-lt"/>
              </a:rPr>
              <a:t>, N., </a:t>
            </a:r>
            <a:r>
              <a:rPr lang="en-US" sz="800" dirty="0" err="1">
                <a:latin typeface="+mj-lt"/>
              </a:rPr>
              <a:t>Kozhimannil</a:t>
            </a:r>
            <a:r>
              <a:rPr lang="en-US" sz="800" dirty="0">
                <a:latin typeface="+mj-lt"/>
              </a:rPr>
              <a:t>, K.B., Davis, M.M., </a:t>
            </a:r>
            <a:r>
              <a:rPr lang="en-US" sz="800" dirty="0" err="1">
                <a:latin typeface="+mj-lt"/>
              </a:rPr>
              <a:t>Patric</a:t>
            </a:r>
            <a:r>
              <a:rPr lang="en-US" sz="800" dirty="0">
                <a:latin typeface="+mj-lt"/>
              </a:rPr>
              <a:t>, S.W.,</a:t>
            </a:r>
            <a:br>
              <a:rPr lang="en-US" sz="800" dirty="0">
                <a:latin typeface="+mj-lt"/>
              </a:rPr>
            </a:br>
            <a:r>
              <a:rPr lang="en-US" sz="800" dirty="0">
                <a:latin typeface="+mj-lt"/>
              </a:rPr>
              <a:t>Incidence &amp; Costs of Neonatal Abstinence Syndrome among Infants with Medicaid: 2004 – 2014, Pediatrics published online: March 23, 2018 </a:t>
            </a:r>
          </a:p>
        </p:txBody>
      </p:sp>
    </p:spTree>
    <p:extLst>
      <p:ext uri="{BB962C8B-B14F-4D97-AF65-F5344CB8AC3E}">
        <p14:creationId xmlns:p14="http://schemas.microsoft.com/office/powerpoint/2010/main" val="2651878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5E83-B669-4C9F-AC5E-CEB1F0A349B8}"/>
              </a:ext>
            </a:extLst>
          </p:cNvPr>
          <p:cNvSpPr>
            <a:spLocks noGrp="1"/>
          </p:cNvSpPr>
          <p:nvPr>
            <p:ph type="title"/>
          </p:nvPr>
        </p:nvSpPr>
        <p:spPr/>
        <p:txBody>
          <a:bodyPr/>
          <a:lstStyle/>
          <a:p>
            <a:r>
              <a:rPr lang="en-US" dirty="0"/>
              <a:t>Neo-Natal Abstinence Syndrome Identification and Notification</a:t>
            </a:r>
            <a:br>
              <a:rPr lang="en-US" dirty="0"/>
            </a:br>
            <a:endParaRPr lang="en-US" dirty="0"/>
          </a:p>
        </p:txBody>
      </p:sp>
      <p:sp>
        <p:nvSpPr>
          <p:cNvPr id="4" name="Rectangle 3">
            <a:extLst>
              <a:ext uri="{FF2B5EF4-FFF2-40B4-BE49-F238E27FC236}">
                <a16:creationId xmlns:a16="http://schemas.microsoft.com/office/drawing/2014/main" id="{79ED45A6-5167-4B9C-A1E5-AC3FAB969B31}"/>
              </a:ext>
            </a:extLst>
          </p:cNvPr>
          <p:cNvSpPr/>
          <p:nvPr/>
        </p:nvSpPr>
        <p:spPr>
          <a:xfrm>
            <a:off x="1034596" y="1203556"/>
            <a:ext cx="9980763" cy="4124206"/>
          </a:xfrm>
          <a:prstGeom prst="rect">
            <a:avLst/>
          </a:prstGeom>
        </p:spPr>
        <p:txBody>
          <a:bodyPr wrap="square">
            <a:spAutoFit/>
          </a:bodyPr>
          <a:lstStyle/>
          <a:p>
            <a:r>
              <a:rPr lang="en-US" sz="1600" dirty="0">
                <a:solidFill>
                  <a:schemeClr val="bg2"/>
                </a:solidFill>
              </a:rPr>
              <a:t>Cabell Huntington Hospital (&gt;500 babies delivered annually with exposure to controlled substances, roughly 400 requiring MAT) and Collective are working in tandem to push information to emergency departments within the state.</a:t>
            </a:r>
            <a:endParaRPr lang="en-US" dirty="0"/>
          </a:p>
          <a:p>
            <a:endParaRPr lang="en-US" dirty="0"/>
          </a:p>
          <a:p>
            <a:r>
              <a:rPr lang="en-US" dirty="0">
                <a:solidFill>
                  <a:schemeClr val="accent1"/>
                </a:solidFill>
              </a:rPr>
              <a:t>Early Objectives</a:t>
            </a:r>
            <a:br>
              <a:rPr lang="en-US" dirty="0"/>
            </a:br>
            <a:endParaRPr lang="en-US" sz="1400" dirty="0"/>
          </a:p>
          <a:p>
            <a:pPr marL="347663" indent="-230188">
              <a:buFont typeface="Arial" panose="020B0604020202020204" pitchFamily="34" charset="0"/>
              <a:buChar char="•"/>
            </a:pPr>
            <a:r>
              <a:rPr lang="en-US" dirty="0"/>
              <a:t>Shared histories and recommendations</a:t>
            </a:r>
            <a:br>
              <a:rPr lang="en-US" dirty="0"/>
            </a:br>
            <a:endParaRPr lang="en-US" sz="800" dirty="0"/>
          </a:p>
          <a:p>
            <a:pPr marL="347663" indent="-230188">
              <a:buFont typeface="Arial" panose="020B0604020202020204" pitchFamily="34" charset="0"/>
              <a:buChar char="•"/>
            </a:pPr>
            <a:r>
              <a:rPr lang="en-US" dirty="0"/>
              <a:t>Improved hand-off to pediatricians</a:t>
            </a:r>
            <a:br>
              <a:rPr lang="en-US" dirty="0"/>
            </a:br>
            <a:endParaRPr lang="en-US" sz="800" dirty="0"/>
          </a:p>
          <a:p>
            <a:pPr marL="347663" indent="-230188">
              <a:buFont typeface="Arial" panose="020B0604020202020204" pitchFamily="34" charset="0"/>
              <a:buChar char="•"/>
            </a:pPr>
            <a:r>
              <a:rPr lang="en-US" dirty="0"/>
              <a:t>Bi-directional communication for case management</a:t>
            </a:r>
            <a:br>
              <a:rPr lang="en-US" dirty="0"/>
            </a:br>
            <a:endParaRPr lang="en-US" sz="800" dirty="0"/>
          </a:p>
          <a:p>
            <a:pPr marL="347663" indent="-230188">
              <a:buFont typeface="Arial" panose="020B0604020202020204" pitchFamily="34" charset="0"/>
              <a:buChar char="•"/>
            </a:pPr>
            <a:r>
              <a:rPr lang="en-US" dirty="0"/>
              <a:t>Improved follow-up compliance</a:t>
            </a:r>
            <a:br>
              <a:rPr lang="en-US" dirty="0"/>
            </a:br>
            <a:endParaRPr lang="en-US" sz="800" dirty="0"/>
          </a:p>
          <a:p>
            <a:pPr marL="347663" indent="-230188">
              <a:buFont typeface="Arial" panose="020B0604020202020204" pitchFamily="34" charset="0"/>
              <a:buChar char="•"/>
            </a:pPr>
            <a:r>
              <a:rPr lang="en-US" dirty="0"/>
              <a:t>Developmental tracking beyond infancy</a:t>
            </a:r>
            <a:br>
              <a:rPr lang="en-US" dirty="0"/>
            </a:br>
            <a:endParaRPr lang="en-US" sz="800" dirty="0"/>
          </a:p>
          <a:p>
            <a:pPr marL="347663" indent="-230188">
              <a:buFont typeface="Arial" panose="020B0604020202020204" pitchFamily="34" charset="0"/>
              <a:buChar char="•"/>
            </a:pPr>
            <a:r>
              <a:rPr lang="en-US" dirty="0"/>
              <a:t>Support network and protection plan coordination</a:t>
            </a:r>
          </a:p>
          <a:p>
            <a:pPr marL="347663" indent="-230188">
              <a:buFont typeface="Arial" panose="020B0604020202020204" pitchFamily="34" charset="0"/>
              <a:buChar char="•"/>
            </a:pPr>
            <a:endParaRPr lang="en-US" sz="800" dirty="0"/>
          </a:p>
          <a:p>
            <a:pPr marL="347663" indent="-230188">
              <a:buFont typeface="Arial" panose="020B0604020202020204" pitchFamily="34" charset="0"/>
              <a:buChar char="•"/>
            </a:pPr>
            <a:r>
              <a:rPr lang="en-US" dirty="0"/>
              <a:t>Postpartum support</a:t>
            </a:r>
          </a:p>
        </p:txBody>
      </p:sp>
      <p:pic>
        <p:nvPicPr>
          <p:cNvPr id="1028" name="Picture 4" descr="Image result for cabell huntington hospital logo">
            <a:extLst>
              <a:ext uri="{FF2B5EF4-FFF2-40B4-BE49-F238E27FC236}">
                <a16:creationId xmlns:a16="http://schemas.microsoft.com/office/drawing/2014/main" id="{DECDD6CA-3029-413D-9B6C-C7055ACEE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259" y="3096034"/>
            <a:ext cx="315277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25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112D-7D89-4D1F-9213-80A982677C9E}"/>
              </a:ext>
            </a:extLst>
          </p:cNvPr>
          <p:cNvSpPr>
            <a:spLocks noGrp="1"/>
          </p:cNvSpPr>
          <p:nvPr>
            <p:ph type="title"/>
          </p:nvPr>
        </p:nvSpPr>
        <p:spPr/>
        <p:txBody>
          <a:bodyPr/>
          <a:lstStyle/>
          <a:p>
            <a:r>
              <a:rPr lang="en-US" dirty="0"/>
              <a:t>Washington Overdose Letter Automation</a:t>
            </a:r>
          </a:p>
        </p:txBody>
      </p:sp>
    </p:spTree>
    <p:extLst>
      <p:ext uri="{BB962C8B-B14F-4D97-AF65-F5344CB8AC3E}">
        <p14:creationId xmlns:p14="http://schemas.microsoft.com/office/powerpoint/2010/main" val="1580898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CC89-7E3A-4973-B174-5F91A1AAEA36}"/>
              </a:ext>
            </a:extLst>
          </p:cNvPr>
          <p:cNvSpPr>
            <a:spLocks noGrp="1"/>
          </p:cNvSpPr>
          <p:nvPr>
            <p:ph type="title"/>
          </p:nvPr>
        </p:nvSpPr>
        <p:spPr/>
        <p:txBody>
          <a:bodyPr/>
          <a:lstStyle/>
          <a:p>
            <a:r>
              <a:rPr lang="en-US" dirty="0"/>
              <a:t>Washington Overdose Letter Automation</a:t>
            </a:r>
          </a:p>
        </p:txBody>
      </p:sp>
      <p:sp>
        <p:nvSpPr>
          <p:cNvPr id="3" name="TextBox 2">
            <a:extLst>
              <a:ext uri="{FF2B5EF4-FFF2-40B4-BE49-F238E27FC236}">
                <a16:creationId xmlns:a16="http://schemas.microsoft.com/office/drawing/2014/main" id="{A1E6C3BD-D969-4079-B356-A68D0160801E}"/>
              </a:ext>
            </a:extLst>
          </p:cNvPr>
          <p:cNvSpPr txBox="1"/>
          <p:nvPr/>
        </p:nvSpPr>
        <p:spPr>
          <a:xfrm>
            <a:off x="662306" y="1134929"/>
            <a:ext cx="10846336" cy="4031873"/>
          </a:xfrm>
          <a:prstGeom prst="rect">
            <a:avLst/>
          </a:prstGeom>
          <a:noFill/>
        </p:spPr>
        <p:txBody>
          <a:bodyPr wrap="square" rtlCol="0">
            <a:spAutoFit/>
          </a:bodyPr>
          <a:lstStyle/>
          <a:p>
            <a:r>
              <a:rPr lang="en-US" sz="1600" dirty="0">
                <a:solidFill>
                  <a:schemeClr val="bg2"/>
                </a:solidFill>
              </a:rPr>
              <a:t>The Washington State Medical Association (WSMA), the Washington State Hospital Association (WSHA), the Washington State Health Care Authority, and the Washington State Department of Health are utilizing the Collective Platform as a means to automatically deliver overdose notification letters to pilot doctors when patients for whom they’ve prescribed opiates experience an overdose event.</a:t>
            </a:r>
          </a:p>
          <a:p>
            <a:endParaRPr lang="en-US" dirty="0"/>
          </a:p>
          <a:p>
            <a:r>
              <a:rPr lang="en-US" sz="1400" dirty="0">
                <a:solidFill>
                  <a:schemeClr val="accent5"/>
                </a:solidFill>
                <a:latin typeface="+mj-lt"/>
              </a:rPr>
              <a:t>How Does it Work?</a:t>
            </a:r>
            <a:br>
              <a:rPr lang="en-US" sz="1400" dirty="0"/>
            </a:br>
            <a:endParaRPr lang="en-US" sz="1100" dirty="0"/>
          </a:p>
          <a:p>
            <a:pPr marL="347663" indent="-230188">
              <a:buFont typeface="Arial" panose="020B0604020202020204" pitchFamily="34" charset="0"/>
              <a:buChar char="•"/>
            </a:pPr>
            <a:r>
              <a:rPr lang="en-US" sz="1400" dirty="0"/>
              <a:t>Providers choosing to test this project have opted in with WSHA, provided contact information</a:t>
            </a:r>
            <a:br>
              <a:rPr lang="en-US" sz="1400" dirty="0"/>
            </a:br>
            <a:endParaRPr lang="en-US" sz="1100" dirty="0"/>
          </a:p>
          <a:p>
            <a:pPr marL="347663" indent="-230188">
              <a:buFont typeface="Arial" panose="020B0604020202020204" pitchFamily="34" charset="0"/>
              <a:buChar char="•"/>
            </a:pPr>
            <a:r>
              <a:rPr lang="en-US" sz="1400" dirty="0"/>
              <a:t>This list of doctors and their contact information is shared with Collective</a:t>
            </a:r>
            <a:br>
              <a:rPr lang="en-US" sz="1400" dirty="0"/>
            </a:br>
            <a:endParaRPr lang="en-US" sz="1100" dirty="0"/>
          </a:p>
          <a:p>
            <a:pPr marL="347663" indent="-230188">
              <a:buFont typeface="Arial" panose="020B0604020202020204" pitchFamily="34" charset="0"/>
              <a:buChar char="•"/>
            </a:pPr>
            <a:r>
              <a:rPr lang="en-US" sz="1400" dirty="0"/>
              <a:t>When patients are admitted to any ED in Washington with an opioid overdose diagnosis, the EMR automatically, instantly notifies Collective</a:t>
            </a:r>
            <a:br>
              <a:rPr lang="en-US" sz="1400" dirty="0"/>
            </a:br>
            <a:endParaRPr lang="en-US" sz="1050" dirty="0"/>
          </a:p>
          <a:p>
            <a:pPr marL="347663" indent="-230188">
              <a:buFont typeface="Arial" panose="020B0604020202020204" pitchFamily="34" charset="0"/>
              <a:buChar char="•"/>
            </a:pPr>
            <a:r>
              <a:rPr lang="en-US" sz="1400" dirty="0"/>
              <a:t>Collective identifies opiate-prescribing physicians for the patient in the state PDMP</a:t>
            </a:r>
            <a:br>
              <a:rPr lang="en-US" sz="1400" dirty="0"/>
            </a:br>
            <a:endParaRPr lang="en-US" sz="1100" dirty="0"/>
          </a:p>
          <a:p>
            <a:pPr marL="347663" indent="-230188">
              <a:buFont typeface="Arial" panose="020B0604020202020204" pitchFamily="34" charset="0"/>
              <a:buChar char="•"/>
            </a:pPr>
            <a:r>
              <a:rPr lang="en-US" sz="1400" dirty="0"/>
              <a:t>Letters written by the co-op are automatically delivered to participating physician(s)</a:t>
            </a:r>
          </a:p>
          <a:p>
            <a:pPr marL="347663" indent="-230188">
              <a:buFont typeface="Arial" panose="020B0604020202020204" pitchFamily="34" charset="0"/>
              <a:buChar char="•"/>
            </a:pPr>
            <a:endParaRPr lang="en-US" dirty="0"/>
          </a:p>
          <a:p>
            <a:pPr algn="ctr"/>
            <a:r>
              <a:rPr lang="en-US" sz="2000" dirty="0">
                <a:solidFill>
                  <a:schemeClr val="accent1"/>
                </a:solidFill>
                <a:latin typeface="+mj-lt"/>
              </a:rPr>
              <a:t>Physicians are now aware of their role in overdose events and can self-identify improvements</a:t>
            </a:r>
            <a:endParaRPr lang="en-US" sz="2400" dirty="0">
              <a:solidFill>
                <a:schemeClr val="accent1"/>
              </a:solidFill>
              <a:latin typeface="+mj-lt"/>
            </a:endParaRPr>
          </a:p>
        </p:txBody>
      </p:sp>
    </p:spTree>
    <p:extLst>
      <p:ext uri="{BB962C8B-B14F-4D97-AF65-F5344CB8AC3E}">
        <p14:creationId xmlns:p14="http://schemas.microsoft.com/office/powerpoint/2010/main" val="396624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CC89-7E3A-4973-B174-5F91A1AAEA36}"/>
              </a:ext>
            </a:extLst>
          </p:cNvPr>
          <p:cNvSpPr>
            <a:spLocks noGrp="1"/>
          </p:cNvSpPr>
          <p:nvPr>
            <p:ph type="title"/>
          </p:nvPr>
        </p:nvSpPr>
        <p:spPr/>
        <p:txBody>
          <a:bodyPr/>
          <a:lstStyle/>
          <a:p>
            <a:r>
              <a:rPr lang="en-US" dirty="0"/>
              <a:t>Washington Overdose Letter Automation</a:t>
            </a:r>
          </a:p>
        </p:txBody>
      </p:sp>
      <p:sp>
        <p:nvSpPr>
          <p:cNvPr id="10" name="Rectangle: Rounded Corners 9">
            <a:extLst>
              <a:ext uri="{FF2B5EF4-FFF2-40B4-BE49-F238E27FC236}">
                <a16:creationId xmlns:a16="http://schemas.microsoft.com/office/drawing/2014/main" id="{F32FB5E8-A7A5-4F93-BB26-2D5711A15470}"/>
              </a:ext>
            </a:extLst>
          </p:cNvPr>
          <p:cNvSpPr/>
          <p:nvPr/>
        </p:nvSpPr>
        <p:spPr>
          <a:xfrm>
            <a:off x="3802681" y="4844049"/>
            <a:ext cx="1516814" cy="6463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State PDMP</a:t>
            </a:r>
          </a:p>
        </p:txBody>
      </p:sp>
      <p:sp>
        <p:nvSpPr>
          <p:cNvPr id="11" name="Arrow: Right 10">
            <a:extLst>
              <a:ext uri="{FF2B5EF4-FFF2-40B4-BE49-F238E27FC236}">
                <a16:creationId xmlns:a16="http://schemas.microsoft.com/office/drawing/2014/main" id="{D24C4FAA-3C30-45C6-B8E8-E769B13D948B}"/>
              </a:ext>
            </a:extLst>
          </p:cNvPr>
          <p:cNvSpPr/>
          <p:nvPr/>
        </p:nvSpPr>
        <p:spPr>
          <a:xfrm rot="5400000">
            <a:off x="4142483" y="4448799"/>
            <a:ext cx="567558" cy="361950"/>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537BAB-37DB-457E-AA37-CB1F62AF5FA8}"/>
              </a:ext>
            </a:extLst>
          </p:cNvPr>
          <p:cNvSpPr/>
          <p:nvPr/>
        </p:nvSpPr>
        <p:spPr>
          <a:xfrm>
            <a:off x="9062058" y="2857548"/>
            <a:ext cx="1473221" cy="1376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0E3277-A79C-46F8-9D69-F687AA283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136253" y="3106217"/>
            <a:ext cx="592238" cy="1279234"/>
          </a:xfrm>
          <a:prstGeom prst="rect">
            <a:avLst/>
          </a:prstGeom>
          <a:effectLst>
            <a:outerShdw blurRad="50800" dist="38100" dir="2700000" algn="tl" rotWithShape="0">
              <a:prstClr val="black">
                <a:alpha val="5000"/>
              </a:prstClr>
            </a:outerShdw>
          </a:effectLst>
        </p:spPr>
      </p:pic>
      <p:sp>
        <p:nvSpPr>
          <p:cNvPr id="14" name="Arrow: Right 13">
            <a:extLst>
              <a:ext uri="{FF2B5EF4-FFF2-40B4-BE49-F238E27FC236}">
                <a16:creationId xmlns:a16="http://schemas.microsoft.com/office/drawing/2014/main" id="{5876CA4E-C103-4FF0-9D7C-0BFD508D7FF6}"/>
              </a:ext>
            </a:extLst>
          </p:cNvPr>
          <p:cNvSpPr/>
          <p:nvPr/>
        </p:nvSpPr>
        <p:spPr>
          <a:xfrm>
            <a:off x="7072083" y="3479023"/>
            <a:ext cx="2117992"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52079E-26F7-4AA8-BB9C-BA9CD122A1D2}"/>
              </a:ext>
            </a:extLst>
          </p:cNvPr>
          <p:cNvSpPr/>
          <p:nvPr/>
        </p:nvSpPr>
        <p:spPr>
          <a:xfrm>
            <a:off x="5743174" y="3235562"/>
            <a:ext cx="1530096" cy="12496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PDMP information is compared</a:t>
            </a:r>
            <a:br>
              <a:rPr lang="en-US" sz="1400" dirty="0">
                <a:solidFill>
                  <a:schemeClr val="bg1"/>
                </a:solidFill>
                <a:latin typeface="+mj-lt"/>
              </a:rPr>
            </a:br>
            <a:r>
              <a:rPr lang="en-US" sz="1400" dirty="0">
                <a:solidFill>
                  <a:schemeClr val="bg1"/>
                </a:solidFill>
                <a:latin typeface="+mj-lt"/>
              </a:rPr>
              <a:t>with on-file list of pilot prescribers</a:t>
            </a:r>
            <a:endParaRPr lang="en-US" sz="1400" dirty="0">
              <a:solidFill>
                <a:schemeClr val="bg1"/>
              </a:solidFill>
            </a:endParaRPr>
          </a:p>
        </p:txBody>
      </p:sp>
      <p:sp>
        <p:nvSpPr>
          <p:cNvPr id="16" name="Arrow: Right 15">
            <a:extLst>
              <a:ext uri="{FF2B5EF4-FFF2-40B4-BE49-F238E27FC236}">
                <a16:creationId xmlns:a16="http://schemas.microsoft.com/office/drawing/2014/main" id="{2087E5AD-101A-4899-A6AF-462DF45307A0}"/>
              </a:ext>
            </a:extLst>
          </p:cNvPr>
          <p:cNvSpPr/>
          <p:nvPr/>
        </p:nvSpPr>
        <p:spPr>
          <a:xfrm>
            <a:off x="4496161" y="3479024"/>
            <a:ext cx="1372414"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rcular Arrow 42">
            <a:extLst>
              <a:ext uri="{FF2B5EF4-FFF2-40B4-BE49-F238E27FC236}">
                <a16:creationId xmlns:a16="http://schemas.microsoft.com/office/drawing/2014/main" id="{FCE1F501-0333-4A65-8888-DD21E11C30E2}"/>
              </a:ext>
            </a:extLst>
          </p:cNvPr>
          <p:cNvSpPr/>
          <p:nvPr/>
        </p:nvSpPr>
        <p:spPr>
          <a:xfrm rot="20826634" flipH="1">
            <a:off x="2456475" y="2421158"/>
            <a:ext cx="1551722" cy="1591684"/>
          </a:xfrm>
          <a:prstGeom prst="circularArrow">
            <a:avLst>
              <a:gd name="adj1" fmla="val 9413"/>
              <a:gd name="adj2" fmla="val 830767"/>
              <a:gd name="adj3" fmla="val 19339904"/>
              <a:gd name="adj4" fmla="val 9757731"/>
              <a:gd name="adj5" fmla="val 94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8" name="Rectangle 17">
            <a:extLst>
              <a:ext uri="{FF2B5EF4-FFF2-40B4-BE49-F238E27FC236}">
                <a16:creationId xmlns:a16="http://schemas.microsoft.com/office/drawing/2014/main" id="{6707D970-4D24-4C36-B5AB-A5CA80869070}"/>
              </a:ext>
            </a:extLst>
          </p:cNvPr>
          <p:cNvSpPr/>
          <p:nvPr/>
        </p:nvSpPr>
        <p:spPr>
          <a:xfrm>
            <a:off x="3789399" y="3235562"/>
            <a:ext cx="1530096" cy="12496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mj-lt"/>
              </a:rPr>
              <a:t>Collective queries  state PDMP for medication history and prescribers</a:t>
            </a:r>
            <a:endParaRPr lang="en-US" sz="1400" dirty="0">
              <a:solidFill>
                <a:schemeClr val="bg1"/>
              </a:solidFill>
            </a:endParaRPr>
          </a:p>
        </p:txBody>
      </p:sp>
      <p:sp>
        <p:nvSpPr>
          <p:cNvPr id="19" name="Arrow: Right 18">
            <a:extLst>
              <a:ext uri="{FF2B5EF4-FFF2-40B4-BE49-F238E27FC236}">
                <a16:creationId xmlns:a16="http://schemas.microsoft.com/office/drawing/2014/main" id="{7C12B9D8-4193-40F0-ADAE-D91DEE3BF8DD}"/>
              </a:ext>
            </a:extLst>
          </p:cNvPr>
          <p:cNvSpPr/>
          <p:nvPr/>
        </p:nvSpPr>
        <p:spPr>
          <a:xfrm>
            <a:off x="2679546" y="3479024"/>
            <a:ext cx="1247013"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D72A683-BBEF-417B-801F-00B29D7F8E65}"/>
              </a:ext>
            </a:extLst>
          </p:cNvPr>
          <p:cNvPicPr>
            <a:picLocks noChangeAspect="1"/>
          </p:cNvPicPr>
          <p:nvPr/>
        </p:nvPicPr>
        <p:blipFill>
          <a:blip r:embed="rId3"/>
          <a:stretch>
            <a:fillRect/>
          </a:stretch>
        </p:blipFill>
        <p:spPr>
          <a:xfrm>
            <a:off x="1635607" y="3138778"/>
            <a:ext cx="1759115" cy="993900"/>
          </a:xfrm>
          <a:prstGeom prst="rect">
            <a:avLst/>
          </a:prstGeom>
        </p:spPr>
      </p:pic>
      <p:sp>
        <p:nvSpPr>
          <p:cNvPr id="21" name="TextBox 20">
            <a:extLst>
              <a:ext uri="{FF2B5EF4-FFF2-40B4-BE49-F238E27FC236}">
                <a16:creationId xmlns:a16="http://schemas.microsoft.com/office/drawing/2014/main" id="{735FD58F-8481-4683-8539-E405FC5752E3}"/>
              </a:ext>
            </a:extLst>
          </p:cNvPr>
          <p:cNvSpPr txBox="1"/>
          <p:nvPr/>
        </p:nvSpPr>
        <p:spPr>
          <a:xfrm>
            <a:off x="1634799" y="4212273"/>
            <a:ext cx="1759115" cy="646331"/>
          </a:xfrm>
          <a:prstGeom prst="rect">
            <a:avLst/>
          </a:prstGeom>
          <a:noFill/>
        </p:spPr>
        <p:txBody>
          <a:bodyPr wrap="square" rtlCol="0">
            <a:spAutoFit/>
          </a:bodyPr>
          <a:lstStyle/>
          <a:p>
            <a:pPr algn="ctr"/>
            <a:r>
              <a:rPr lang="en-US" sz="1200" dirty="0"/>
              <a:t>Patient arrives at hospital with an overdose diagnosis and disposition</a:t>
            </a:r>
          </a:p>
        </p:txBody>
      </p:sp>
      <p:sp>
        <p:nvSpPr>
          <p:cNvPr id="22" name="TextBox 21">
            <a:extLst>
              <a:ext uri="{FF2B5EF4-FFF2-40B4-BE49-F238E27FC236}">
                <a16:creationId xmlns:a16="http://schemas.microsoft.com/office/drawing/2014/main" id="{6725CB8A-77A0-4962-8451-11209DB6D26E}"/>
              </a:ext>
            </a:extLst>
          </p:cNvPr>
          <p:cNvSpPr txBox="1"/>
          <p:nvPr/>
        </p:nvSpPr>
        <p:spPr>
          <a:xfrm>
            <a:off x="2352778" y="1403589"/>
            <a:ext cx="1759115" cy="1015663"/>
          </a:xfrm>
          <a:prstGeom prst="rect">
            <a:avLst/>
          </a:prstGeom>
          <a:noFill/>
        </p:spPr>
        <p:txBody>
          <a:bodyPr wrap="square" rtlCol="0">
            <a:spAutoFit/>
          </a:bodyPr>
          <a:lstStyle/>
          <a:p>
            <a:pPr algn="ctr"/>
            <a:r>
              <a:rPr lang="en-US" sz="1200" dirty="0"/>
              <a:t>Information about the patient’s all-network history is sent to</a:t>
            </a:r>
            <a:br>
              <a:rPr lang="en-US" sz="1200" dirty="0"/>
            </a:br>
            <a:r>
              <a:rPr lang="en-US" sz="1200" dirty="0"/>
              <a:t>treating facility</a:t>
            </a:r>
            <a:br>
              <a:rPr lang="en-US" sz="1200" dirty="0"/>
            </a:br>
            <a:r>
              <a:rPr lang="en-US" sz="1200" dirty="0"/>
              <a:t>(Collective as normal)</a:t>
            </a:r>
          </a:p>
        </p:txBody>
      </p:sp>
      <p:pic>
        <p:nvPicPr>
          <p:cNvPr id="23" name="Picture 22">
            <a:extLst>
              <a:ext uri="{FF2B5EF4-FFF2-40B4-BE49-F238E27FC236}">
                <a16:creationId xmlns:a16="http://schemas.microsoft.com/office/drawing/2014/main" id="{47EBCC16-4779-4C29-BA13-C1F1F253DE96}"/>
              </a:ext>
            </a:extLst>
          </p:cNvPr>
          <p:cNvPicPr>
            <a:picLocks noChangeAspect="1"/>
          </p:cNvPicPr>
          <p:nvPr/>
        </p:nvPicPr>
        <p:blipFill>
          <a:blip r:embed="rId4"/>
          <a:stretch>
            <a:fillRect/>
          </a:stretch>
        </p:blipFill>
        <p:spPr>
          <a:xfrm>
            <a:off x="7746717" y="3153835"/>
            <a:ext cx="632322" cy="817392"/>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B59F27E9-67EE-40C6-AD8B-1321232A29EB}"/>
              </a:ext>
            </a:extLst>
          </p:cNvPr>
          <p:cNvSpPr txBox="1"/>
          <p:nvPr/>
        </p:nvSpPr>
        <p:spPr>
          <a:xfrm>
            <a:off x="7288096" y="4207243"/>
            <a:ext cx="1759115" cy="830997"/>
          </a:xfrm>
          <a:prstGeom prst="rect">
            <a:avLst/>
          </a:prstGeom>
          <a:noFill/>
        </p:spPr>
        <p:txBody>
          <a:bodyPr wrap="square" rtlCol="0">
            <a:spAutoFit/>
          </a:bodyPr>
          <a:lstStyle/>
          <a:p>
            <a:pPr algn="ctr"/>
            <a:r>
              <a:rPr lang="en-US" sz="1200" dirty="0"/>
              <a:t>Letter(s) are delivered via email or fax to identified physician(s) who are part of pilot</a:t>
            </a:r>
          </a:p>
        </p:txBody>
      </p:sp>
      <p:pic>
        <p:nvPicPr>
          <p:cNvPr id="25" name="Picture 24">
            <a:extLst>
              <a:ext uri="{FF2B5EF4-FFF2-40B4-BE49-F238E27FC236}">
                <a16:creationId xmlns:a16="http://schemas.microsoft.com/office/drawing/2014/main" id="{1CE28977-1E0D-43F7-8415-916ADF4B70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4153" y="3109512"/>
            <a:ext cx="437410" cy="1275939"/>
          </a:xfrm>
          <a:prstGeom prst="rect">
            <a:avLst/>
          </a:prstGeom>
          <a:effectLst>
            <a:outerShdw blurRad="50800" dist="38100" dir="2700000" algn="tl" rotWithShape="0">
              <a:prstClr val="black">
                <a:alpha val="5000"/>
              </a:prstClr>
            </a:outerShdw>
          </a:effectLst>
        </p:spPr>
      </p:pic>
      <p:pic>
        <p:nvPicPr>
          <p:cNvPr id="26" name="Picture 25">
            <a:extLst>
              <a:ext uri="{FF2B5EF4-FFF2-40B4-BE49-F238E27FC236}">
                <a16:creationId xmlns:a16="http://schemas.microsoft.com/office/drawing/2014/main" id="{7A2A59D8-B89F-43CE-BF60-E09D3B1B2A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33316" y="3224374"/>
            <a:ext cx="421812" cy="1297448"/>
          </a:xfrm>
          <a:prstGeom prst="rect">
            <a:avLst/>
          </a:prstGeom>
          <a:effectLst>
            <a:outerShdw blurRad="50800" dist="38100" dir="2700000" algn="tl" rotWithShape="0">
              <a:prstClr val="black">
                <a:alpha val="5000"/>
              </a:prstClr>
            </a:outerShdw>
          </a:effectLst>
        </p:spPr>
      </p:pic>
      <p:sp>
        <p:nvSpPr>
          <p:cNvPr id="27" name="Arrow: Right 26">
            <a:extLst>
              <a:ext uri="{FF2B5EF4-FFF2-40B4-BE49-F238E27FC236}">
                <a16:creationId xmlns:a16="http://schemas.microsoft.com/office/drawing/2014/main" id="{9C82F0E3-B043-4690-B09E-20780F4721BC}"/>
              </a:ext>
            </a:extLst>
          </p:cNvPr>
          <p:cNvSpPr/>
          <p:nvPr/>
        </p:nvSpPr>
        <p:spPr>
          <a:xfrm rot="5400000">
            <a:off x="5822014" y="2362103"/>
            <a:ext cx="1372414" cy="567559"/>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9248F6-FD49-44AA-AC4F-EC958F3DDFD3}"/>
              </a:ext>
            </a:extLst>
          </p:cNvPr>
          <p:cNvSpPr/>
          <p:nvPr/>
        </p:nvSpPr>
        <p:spPr>
          <a:xfrm>
            <a:off x="5743174" y="1888126"/>
            <a:ext cx="1530096" cy="985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pilot physician</a:t>
            </a:r>
            <a:br>
              <a:rPr lang="en-US" sz="1400" dirty="0"/>
            </a:br>
            <a:r>
              <a:rPr lang="en-US" sz="1400" dirty="0"/>
              <a:t>email / DEA import </a:t>
            </a:r>
          </a:p>
        </p:txBody>
      </p:sp>
      <p:sp>
        <p:nvSpPr>
          <p:cNvPr id="29" name="Arrow: Right 28">
            <a:extLst>
              <a:ext uri="{FF2B5EF4-FFF2-40B4-BE49-F238E27FC236}">
                <a16:creationId xmlns:a16="http://schemas.microsoft.com/office/drawing/2014/main" id="{E54A5CEA-17C7-40B0-BAF8-81D1F2469654}"/>
              </a:ext>
            </a:extLst>
          </p:cNvPr>
          <p:cNvSpPr/>
          <p:nvPr/>
        </p:nvSpPr>
        <p:spPr>
          <a:xfrm rot="16200000">
            <a:off x="4456303" y="4482814"/>
            <a:ext cx="499527" cy="361950"/>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0C1CE9-762F-48B4-81AF-82701F7A7F2A}"/>
              </a:ext>
            </a:extLst>
          </p:cNvPr>
          <p:cNvSpPr/>
          <p:nvPr/>
        </p:nvSpPr>
        <p:spPr>
          <a:xfrm>
            <a:off x="4585889" y="4843096"/>
            <a:ext cx="346840" cy="1126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D1A73EE-D15C-4B0F-8204-3D068319B8A1}"/>
              </a:ext>
            </a:extLst>
          </p:cNvPr>
          <p:cNvPicPr>
            <a:picLocks noChangeAspect="1"/>
          </p:cNvPicPr>
          <p:nvPr/>
        </p:nvPicPr>
        <p:blipFill>
          <a:blip r:embed="rId4"/>
          <a:stretch>
            <a:fillRect/>
          </a:stretch>
        </p:blipFill>
        <p:spPr>
          <a:xfrm>
            <a:off x="7899117" y="3306235"/>
            <a:ext cx="632322" cy="8173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712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EE8CB-78EC-4730-8D78-20B6F04DD7F6}"/>
              </a:ext>
            </a:extLst>
          </p:cNvPr>
          <p:cNvSpPr>
            <a:spLocks noGrp="1"/>
          </p:cNvSpPr>
          <p:nvPr>
            <p:ph type="title"/>
          </p:nvPr>
        </p:nvSpPr>
        <p:spPr/>
        <p:txBody>
          <a:bodyPr/>
          <a:lstStyle/>
          <a:p>
            <a:r>
              <a:rPr lang="en-US" dirty="0"/>
              <a:t>The Collective Network</a:t>
            </a:r>
          </a:p>
        </p:txBody>
      </p:sp>
    </p:spTree>
    <p:extLst>
      <p:ext uri="{BB962C8B-B14F-4D97-AF65-F5344CB8AC3E}">
        <p14:creationId xmlns:p14="http://schemas.microsoft.com/office/powerpoint/2010/main" val="687748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CC89-7E3A-4973-B174-5F91A1AAEA36}"/>
              </a:ext>
            </a:extLst>
          </p:cNvPr>
          <p:cNvSpPr>
            <a:spLocks noGrp="1"/>
          </p:cNvSpPr>
          <p:nvPr>
            <p:ph type="title"/>
          </p:nvPr>
        </p:nvSpPr>
        <p:spPr/>
        <p:txBody>
          <a:bodyPr/>
          <a:lstStyle/>
          <a:p>
            <a:r>
              <a:rPr lang="en-US" dirty="0"/>
              <a:t>Washington Overdose Letter Automation</a:t>
            </a:r>
          </a:p>
        </p:txBody>
      </p:sp>
      <p:pic>
        <p:nvPicPr>
          <p:cNvPr id="4" name="Picture 3">
            <a:extLst>
              <a:ext uri="{FF2B5EF4-FFF2-40B4-BE49-F238E27FC236}">
                <a16:creationId xmlns:a16="http://schemas.microsoft.com/office/drawing/2014/main" id="{D7A5E466-BCFC-4DD4-AC86-7B71840F397E}"/>
              </a:ext>
            </a:extLst>
          </p:cNvPr>
          <p:cNvPicPr>
            <a:picLocks noChangeAspect="1"/>
          </p:cNvPicPr>
          <p:nvPr/>
        </p:nvPicPr>
        <p:blipFill>
          <a:blip r:embed="rId2"/>
          <a:stretch>
            <a:fillRect/>
          </a:stretch>
        </p:blipFill>
        <p:spPr>
          <a:xfrm>
            <a:off x="2094428" y="1078992"/>
            <a:ext cx="3607566" cy="4663439"/>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AFD0881E-9067-4F77-9B33-E80F6692C95C}"/>
              </a:ext>
            </a:extLst>
          </p:cNvPr>
          <p:cNvPicPr>
            <a:picLocks noChangeAspect="1"/>
          </p:cNvPicPr>
          <p:nvPr/>
        </p:nvPicPr>
        <p:blipFill>
          <a:blip r:embed="rId3"/>
          <a:stretch>
            <a:fillRect/>
          </a:stretch>
        </p:blipFill>
        <p:spPr>
          <a:xfrm>
            <a:off x="6169604" y="1078991"/>
            <a:ext cx="3607566" cy="4663438"/>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79DE0FC2-36DC-4BAC-BC49-846A3B4A7426}"/>
              </a:ext>
            </a:extLst>
          </p:cNvPr>
          <p:cNvSpPr/>
          <p:nvPr/>
        </p:nvSpPr>
        <p:spPr>
          <a:xfrm>
            <a:off x="2212172" y="1920239"/>
            <a:ext cx="3368040" cy="182881"/>
          </a:xfrm>
          <a:prstGeom prst="rect">
            <a:avLst/>
          </a:prstGeom>
          <a:solidFill>
            <a:srgbClr val="21CB9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CE3A37-9E7E-4FC5-943E-127B24BADCE8}"/>
              </a:ext>
            </a:extLst>
          </p:cNvPr>
          <p:cNvSpPr/>
          <p:nvPr/>
        </p:nvSpPr>
        <p:spPr>
          <a:xfrm>
            <a:off x="6289367" y="1950715"/>
            <a:ext cx="3368040" cy="182881"/>
          </a:xfrm>
          <a:prstGeom prst="rect">
            <a:avLst/>
          </a:prstGeom>
          <a:solidFill>
            <a:srgbClr val="21CB9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F111F11-3609-47EF-84C2-500A611A7708}"/>
              </a:ext>
            </a:extLst>
          </p:cNvPr>
          <p:cNvSpPr txBox="1"/>
          <p:nvPr/>
        </p:nvSpPr>
        <p:spPr>
          <a:xfrm>
            <a:off x="2316336" y="5864529"/>
            <a:ext cx="3159711" cy="307777"/>
          </a:xfrm>
          <a:prstGeom prst="rect">
            <a:avLst/>
          </a:prstGeom>
          <a:noFill/>
        </p:spPr>
        <p:txBody>
          <a:bodyPr wrap="none" rtlCol="0">
            <a:spAutoFit/>
          </a:bodyPr>
          <a:lstStyle/>
          <a:p>
            <a:pPr algn="ctr"/>
            <a:r>
              <a:rPr lang="en-US" sz="1400" dirty="0">
                <a:solidFill>
                  <a:schemeClr val="bg2"/>
                </a:solidFill>
              </a:rPr>
              <a:t>Sample Letter: non-fatal opioid overdose</a:t>
            </a:r>
          </a:p>
        </p:txBody>
      </p:sp>
      <p:sp>
        <p:nvSpPr>
          <p:cNvPr id="9" name="TextBox 8">
            <a:extLst>
              <a:ext uri="{FF2B5EF4-FFF2-40B4-BE49-F238E27FC236}">
                <a16:creationId xmlns:a16="http://schemas.microsoft.com/office/drawing/2014/main" id="{D5D912E3-4C5B-4694-B8DE-4A7207E236E0}"/>
              </a:ext>
            </a:extLst>
          </p:cNvPr>
          <p:cNvSpPr txBox="1"/>
          <p:nvPr/>
        </p:nvSpPr>
        <p:spPr>
          <a:xfrm>
            <a:off x="6562648" y="5861407"/>
            <a:ext cx="2821477" cy="307777"/>
          </a:xfrm>
          <a:prstGeom prst="rect">
            <a:avLst/>
          </a:prstGeom>
          <a:noFill/>
        </p:spPr>
        <p:txBody>
          <a:bodyPr wrap="none" rtlCol="0">
            <a:spAutoFit/>
          </a:bodyPr>
          <a:lstStyle/>
          <a:p>
            <a:pPr algn="ctr"/>
            <a:r>
              <a:rPr lang="en-US" sz="1400" dirty="0">
                <a:solidFill>
                  <a:schemeClr val="bg2"/>
                </a:solidFill>
              </a:rPr>
              <a:t>Sample Letter: fatal opioid overdose</a:t>
            </a:r>
          </a:p>
        </p:txBody>
      </p:sp>
    </p:spTree>
    <p:extLst>
      <p:ext uri="{BB962C8B-B14F-4D97-AF65-F5344CB8AC3E}">
        <p14:creationId xmlns:p14="http://schemas.microsoft.com/office/powerpoint/2010/main" val="3178940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4DEA-6840-4842-8633-52F124DDA315}"/>
              </a:ext>
            </a:extLst>
          </p:cNvPr>
          <p:cNvSpPr>
            <a:spLocks noGrp="1"/>
          </p:cNvSpPr>
          <p:nvPr>
            <p:ph type="title"/>
          </p:nvPr>
        </p:nvSpPr>
        <p:spPr/>
        <p:txBody>
          <a:bodyPr/>
          <a:lstStyle/>
          <a:p>
            <a:r>
              <a:rPr lang="en-US" dirty="0"/>
              <a:t>ED Bridge</a:t>
            </a:r>
            <a:br>
              <a:rPr lang="en-US" dirty="0"/>
            </a:br>
            <a:r>
              <a:rPr lang="en-US" sz="2000" dirty="0">
                <a:solidFill>
                  <a:schemeClr val="bg2"/>
                </a:solidFill>
              </a:rPr>
              <a:t>Automated ED-to-MAT Transitions</a:t>
            </a:r>
            <a:endParaRPr lang="en-US" dirty="0">
              <a:solidFill>
                <a:schemeClr val="bg2"/>
              </a:solidFill>
            </a:endParaRPr>
          </a:p>
        </p:txBody>
      </p:sp>
    </p:spTree>
    <p:extLst>
      <p:ext uri="{BB962C8B-B14F-4D97-AF65-F5344CB8AC3E}">
        <p14:creationId xmlns:p14="http://schemas.microsoft.com/office/powerpoint/2010/main" val="90013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9EC3-A14B-4A81-BB33-2793F4E6DDAA}"/>
              </a:ext>
            </a:extLst>
          </p:cNvPr>
          <p:cNvSpPr>
            <a:spLocks noGrp="1"/>
          </p:cNvSpPr>
          <p:nvPr>
            <p:ph type="title"/>
          </p:nvPr>
        </p:nvSpPr>
        <p:spPr/>
        <p:txBody>
          <a:bodyPr/>
          <a:lstStyle/>
          <a:p>
            <a:r>
              <a:rPr lang="en-US" dirty="0"/>
              <a:t>ED Bridge</a:t>
            </a:r>
          </a:p>
        </p:txBody>
      </p:sp>
      <p:sp>
        <p:nvSpPr>
          <p:cNvPr id="7" name="TextBox 6">
            <a:extLst>
              <a:ext uri="{FF2B5EF4-FFF2-40B4-BE49-F238E27FC236}">
                <a16:creationId xmlns:a16="http://schemas.microsoft.com/office/drawing/2014/main" id="{2496A397-CA01-474C-BA01-E5743688927E}"/>
              </a:ext>
            </a:extLst>
          </p:cNvPr>
          <p:cNvSpPr txBox="1"/>
          <p:nvPr/>
        </p:nvSpPr>
        <p:spPr>
          <a:xfrm>
            <a:off x="726057" y="1179581"/>
            <a:ext cx="10739886" cy="4116512"/>
          </a:xfrm>
          <a:prstGeom prst="rect">
            <a:avLst/>
          </a:prstGeom>
          <a:noFill/>
        </p:spPr>
        <p:txBody>
          <a:bodyPr wrap="square" rtlCol="0">
            <a:spAutoFit/>
          </a:bodyPr>
          <a:lstStyle/>
          <a:p>
            <a:r>
              <a:rPr lang="en-US" sz="1600" i="1" dirty="0">
                <a:solidFill>
                  <a:schemeClr val="bg2"/>
                </a:solidFill>
              </a:rPr>
              <a:t>ED Bridge</a:t>
            </a:r>
            <a:r>
              <a:rPr lang="en-US" sz="1600" dirty="0">
                <a:solidFill>
                  <a:schemeClr val="bg2"/>
                </a:solidFill>
              </a:rPr>
              <a:t> seeks to utilize the period of lucidity during buprenorphine treatment as an opportunity to refer patients to medication-assisted treatment (MAT) providers in dedicated treatment settings or federally qualified health centers. Collective seeks to serve as a transmission means between the referring ED and the referred treatment clinic who can then proactively contact the patient</a:t>
            </a:r>
            <a:endParaRPr lang="en-US" i="1" dirty="0"/>
          </a:p>
          <a:p>
            <a:endParaRPr lang="en-US" dirty="0"/>
          </a:p>
          <a:p>
            <a:r>
              <a:rPr lang="en-US" sz="1400" dirty="0">
                <a:solidFill>
                  <a:schemeClr val="accent1"/>
                </a:solidFill>
                <a:latin typeface="+mj-lt"/>
              </a:rPr>
              <a:t>How Does It Work?</a:t>
            </a:r>
            <a:br>
              <a:rPr lang="en-US" sz="1400" dirty="0"/>
            </a:br>
            <a:endParaRPr lang="en-US" sz="1100" dirty="0"/>
          </a:p>
          <a:p>
            <a:pPr marL="347663" indent="-230188">
              <a:buFont typeface="Arial" panose="020B0604020202020204" pitchFamily="34" charset="0"/>
              <a:buChar char="•"/>
            </a:pPr>
            <a:r>
              <a:rPr lang="en-US" sz="1400" dirty="0"/>
              <a:t>ED physician administers buprenorphine / Suboxone treatment to patient in withdrawal</a:t>
            </a:r>
            <a:br>
              <a:rPr lang="en-US" sz="1400" dirty="0"/>
            </a:br>
            <a:endParaRPr lang="en-US" sz="1100" dirty="0"/>
          </a:p>
          <a:p>
            <a:pPr marL="347663" indent="-230188">
              <a:buFont typeface="Arial" panose="020B0604020202020204" pitchFamily="34" charset="0"/>
              <a:buChar char="•"/>
            </a:pPr>
            <a:r>
              <a:rPr lang="en-US" sz="1400" dirty="0"/>
              <a:t>Patient grants consent to communicate SUD information to referred treatment clinic</a:t>
            </a:r>
            <a:br>
              <a:rPr lang="en-US" sz="1400" dirty="0"/>
            </a:br>
            <a:endParaRPr lang="en-US" sz="1100" dirty="0"/>
          </a:p>
          <a:p>
            <a:pPr marL="347663" indent="-230188">
              <a:buFont typeface="Arial" panose="020B0604020202020204" pitchFamily="34" charset="0"/>
              <a:buChar char="•"/>
            </a:pPr>
            <a:r>
              <a:rPr lang="en-US" sz="1400" dirty="0"/>
              <a:t>Collective receives orders from hospital EMR</a:t>
            </a:r>
            <a:br>
              <a:rPr lang="en-US" sz="1400" dirty="0"/>
            </a:br>
            <a:endParaRPr lang="en-US" sz="1050" dirty="0"/>
          </a:p>
          <a:p>
            <a:pPr marL="347663" indent="-230188">
              <a:buFont typeface="Arial" panose="020B0604020202020204" pitchFamily="34" charset="0"/>
              <a:buChar char="•"/>
            </a:pPr>
            <a:r>
              <a:rPr lang="en-US" sz="1400" dirty="0"/>
              <a:t>Notification is automatically delivered to referred treatment clinic indicating when buprenorphine / Suboxone treatment occurred</a:t>
            </a:r>
            <a:br>
              <a:rPr lang="en-US" sz="1400" dirty="0"/>
            </a:br>
            <a:endParaRPr lang="en-US" sz="1400" dirty="0"/>
          </a:p>
          <a:p>
            <a:pPr marL="347663" indent="-230188">
              <a:buFont typeface="Arial" panose="020B0604020202020204" pitchFamily="34" charset="0"/>
              <a:buChar char="•"/>
            </a:pPr>
            <a:r>
              <a:rPr lang="en-US" sz="1400" dirty="0"/>
              <a:t>Referred facility follows up to arrange additional treatment</a:t>
            </a:r>
            <a:br>
              <a:rPr lang="en-US" dirty="0"/>
            </a:br>
            <a:endParaRPr lang="en-US" dirty="0">
              <a:solidFill>
                <a:schemeClr val="accent1"/>
              </a:solidFill>
            </a:endParaRPr>
          </a:p>
          <a:p>
            <a:pPr algn="ctr"/>
            <a:r>
              <a:rPr lang="en-US" sz="2000" dirty="0">
                <a:solidFill>
                  <a:schemeClr val="accent1"/>
                </a:solidFill>
                <a:latin typeface="+mj-lt"/>
              </a:rPr>
              <a:t>Patient bridges directly from the ED to a treatment facility with a dramatically higher rate of success</a:t>
            </a:r>
          </a:p>
        </p:txBody>
      </p:sp>
    </p:spTree>
    <p:extLst>
      <p:ext uri="{BB962C8B-B14F-4D97-AF65-F5344CB8AC3E}">
        <p14:creationId xmlns:p14="http://schemas.microsoft.com/office/powerpoint/2010/main" val="3033391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9EC3-A14B-4A81-BB33-2793F4E6DDAA}"/>
              </a:ext>
            </a:extLst>
          </p:cNvPr>
          <p:cNvSpPr>
            <a:spLocks noGrp="1"/>
          </p:cNvSpPr>
          <p:nvPr>
            <p:ph type="title"/>
          </p:nvPr>
        </p:nvSpPr>
        <p:spPr/>
        <p:txBody>
          <a:bodyPr/>
          <a:lstStyle/>
          <a:p>
            <a:r>
              <a:rPr lang="en-US" dirty="0"/>
              <a:t>ED Bridge</a:t>
            </a:r>
          </a:p>
        </p:txBody>
      </p:sp>
      <p:grpSp>
        <p:nvGrpSpPr>
          <p:cNvPr id="3" name="Group 2">
            <a:extLst>
              <a:ext uri="{FF2B5EF4-FFF2-40B4-BE49-F238E27FC236}">
                <a16:creationId xmlns:a16="http://schemas.microsoft.com/office/drawing/2014/main" id="{95BB1E08-4E76-4FF9-A384-00D870624E47}"/>
              </a:ext>
            </a:extLst>
          </p:cNvPr>
          <p:cNvGrpSpPr/>
          <p:nvPr/>
        </p:nvGrpSpPr>
        <p:grpSpPr>
          <a:xfrm>
            <a:off x="798580" y="1224271"/>
            <a:ext cx="10568871" cy="4401205"/>
            <a:chOff x="3084576" y="1103501"/>
            <a:chExt cx="10568871" cy="4401205"/>
          </a:xfrm>
        </p:grpSpPr>
        <p:sp>
          <p:nvSpPr>
            <p:cNvPr id="4" name="TextBox 3">
              <a:extLst>
                <a:ext uri="{FF2B5EF4-FFF2-40B4-BE49-F238E27FC236}">
                  <a16:creationId xmlns:a16="http://schemas.microsoft.com/office/drawing/2014/main" id="{32ABD3FC-BF08-40C9-9E10-DA443C2CCDDC}"/>
                </a:ext>
              </a:extLst>
            </p:cNvPr>
            <p:cNvSpPr txBox="1"/>
            <p:nvPr/>
          </p:nvSpPr>
          <p:spPr>
            <a:xfrm>
              <a:off x="3084576" y="1103501"/>
              <a:ext cx="10568871" cy="4401205"/>
            </a:xfrm>
            <a:prstGeom prst="rect">
              <a:avLst/>
            </a:prstGeom>
            <a:noFill/>
          </p:spPr>
          <p:txBody>
            <a:bodyPr wrap="square" rtlCol="0">
              <a:spAutoFit/>
            </a:bodyPr>
            <a:lstStyle/>
            <a:p>
              <a:endParaRPr lang="en-US" sz="1200" dirty="0">
                <a:solidFill>
                  <a:schemeClr val="accent5"/>
                </a:solidFill>
                <a:latin typeface="+mj-lt"/>
              </a:endParaRPr>
            </a:p>
            <a:p>
              <a:endParaRPr lang="en-US" sz="1200" dirty="0">
                <a:solidFill>
                  <a:schemeClr val="accent5"/>
                </a:solidFill>
                <a:latin typeface="+mj-lt"/>
              </a:endParaRPr>
            </a:p>
            <a:p>
              <a:endParaRPr lang="en-US" sz="2400" dirty="0">
                <a:solidFill>
                  <a:schemeClr val="tx2"/>
                </a:solidFill>
                <a:latin typeface="Bodoni MT Condensed" panose="02070606080606020203" pitchFamily="18" charset="0"/>
                <a:cs typeface="Hadassah Friedlaender" panose="020B0604020202020204" pitchFamily="18" charset="-79"/>
              </a:endParaRPr>
            </a:p>
            <a:p>
              <a:r>
                <a:rPr lang="en-US" sz="3200" dirty="0">
                  <a:solidFill>
                    <a:schemeClr val="tx2"/>
                  </a:solidFill>
                  <a:latin typeface="Bodoni MT Condensed" panose="02070606080606020203" pitchFamily="18" charset="0"/>
                  <a:cs typeface="Hadassah Friedlaender" panose="020B0604020202020204" pitchFamily="18" charset="-79"/>
                </a:rPr>
                <a:t>This E.R. Treats Opioid Addiction on Demand</a:t>
              </a:r>
              <a:r>
                <a:rPr lang="en-US" sz="2000" dirty="0">
                  <a:solidFill>
                    <a:schemeClr val="tx2"/>
                  </a:solidFill>
                  <a:latin typeface="Bodoni MT Condensed" panose="02070606080606020203" pitchFamily="18" charset="0"/>
                  <a:cs typeface="Hadassah Friedlaender" panose="020B0604020202020204" pitchFamily="18" charset="-79"/>
                </a:rPr>
                <a:t>.</a:t>
              </a:r>
              <a:r>
                <a:rPr lang="en-US" sz="3200" dirty="0">
                  <a:solidFill>
                    <a:schemeClr val="tx2"/>
                  </a:solidFill>
                  <a:latin typeface="Bodoni MT Condensed" panose="02070606080606020203" pitchFamily="18" charset="0"/>
                  <a:cs typeface="Hadassah Friedlaender" panose="020B0604020202020204" pitchFamily="18" charset="-79"/>
                </a:rPr>
                <a:t> That’s Very Rare</a:t>
              </a:r>
              <a:r>
                <a:rPr lang="en-US" sz="2000" dirty="0">
                  <a:solidFill>
                    <a:schemeClr val="tx2"/>
                  </a:solidFill>
                  <a:latin typeface="Bodoni MT Condensed" panose="02070606080606020203" pitchFamily="18" charset="0"/>
                  <a:cs typeface="Hadassah Friedlaender" panose="020B0604020202020204" pitchFamily="18" charset="-79"/>
                </a:rPr>
                <a:t>.</a:t>
              </a:r>
              <a:endParaRPr lang="en-US" sz="1600" dirty="0">
                <a:solidFill>
                  <a:schemeClr val="tx2"/>
                </a:solidFill>
                <a:latin typeface="Bodoni MT Condensed" panose="02070606080606020203" pitchFamily="18" charset="0"/>
                <a:cs typeface="Hadassah Friedlaender" panose="020B0604020202020204" pitchFamily="18" charset="-79"/>
              </a:endParaRPr>
            </a:p>
            <a:p>
              <a:r>
                <a:rPr lang="en-US" sz="1200" dirty="0">
                  <a:solidFill>
                    <a:schemeClr val="accent5"/>
                  </a:solidFill>
                  <a:latin typeface="+mj-lt"/>
                </a:rPr>
                <a:t> https://www.nytimes.com/2018/08/18/health/opioid-addiction-treatment.html</a:t>
              </a:r>
            </a:p>
            <a:p>
              <a:endParaRPr lang="en-US" sz="1200" dirty="0">
                <a:solidFill>
                  <a:schemeClr val="accent5"/>
                </a:solidFill>
                <a:latin typeface="+mj-lt"/>
              </a:endParaRPr>
            </a:p>
            <a:p>
              <a:endParaRPr lang="en-US" sz="1200" dirty="0">
                <a:solidFill>
                  <a:schemeClr val="accent5"/>
                </a:solidFill>
                <a:latin typeface="+mj-lt"/>
              </a:endParaRPr>
            </a:p>
            <a:p>
              <a:r>
                <a:rPr lang="en-US" sz="1200" dirty="0">
                  <a:latin typeface="Times New Roman" panose="02020603050405020304" pitchFamily="18" charset="0"/>
                  <a:cs typeface="Times New Roman" panose="02020603050405020304" pitchFamily="18" charset="0"/>
                </a:rPr>
                <a:t> August 18, 2018</a:t>
              </a:r>
            </a:p>
            <a:p>
              <a:endParaRPr lang="en-US" sz="1200" dirty="0"/>
            </a:p>
            <a:p>
              <a:r>
                <a:rPr lang="en-US" sz="1400" dirty="0">
                  <a:solidFill>
                    <a:schemeClr val="tx2"/>
                  </a:solidFill>
                  <a:latin typeface="Times New Roman" panose="02020603050405020304" pitchFamily="18" charset="0"/>
                  <a:cs typeface="Times New Roman" panose="02020603050405020304" pitchFamily="18" charset="0"/>
                </a:rPr>
                <a:t>“With a single E.R. visit we can provide 24 to 48 hours of withdrawal suppression, as well as suppression of cravings,” said </a:t>
              </a:r>
              <a:r>
                <a:rPr lang="en-US" sz="1400" dirty="0">
                  <a:solidFill>
                    <a:schemeClr val="accent1"/>
                  </a:solidFill>
                  <a:latin typeface="Times New Roman" panose="02020603050405020304" pitchFamily="18" charset="0"/>
                  <a:cs typeface="Times New Roman" panose="02020603050405020304" pitchFamily="18" charset="0"/>
                </a:rPr>
                <a:t>Dr. Andrew Herring, an emergency medicine specialist at Highland </a:t>
              </a:r>
              <a:r>
                <a:rPr lang="en-US" sz="1400" dirty="0">
                  <a:solidFill>
                    <a:schemeClr val="tx2"/>
                  </a:solidFill>
                  <a:latin typeface="Times New Roman" panose="02020603050405020304" pitchFamily="18" charset="0"/>
                  <a:cs typeface="Times New Roman" panose="02020603050405020304" pitchFamily="18" charset="0"/>
                </a:rPr>
                <a:t>who runs the buprenorphine program. “It can be this revelatory moment for people — even in the depth of crisis, in the middle of the night. It shows them there’s a pathway back to feeling normal.”</a:t>
              </a:r>
            </a:p>
            <a:p>
              <a:endParaRPr lang="en-US" sz="1400" dirty="0">
                <a:solidFill>
                  <a:schemeClr val="tx2"/>
                </a:solidFill>
                <a:latin typeface="Times New Roman" panose="02020603050405020304" pitchFamily="18" charset="0"/>
                <a:cs typeface="Times New Roman" panose="02020603050405020304" pitchFamily="18" charset="0"/>
              </a:endParaRPr>
            </a:p>
            <a:p>
              <a:r>
                <a:rPr lang="en-US" sz="1400" dirty="0">
                  <a:solidFill>
                    <a:schemeClr val="tx2"/>
                  </a:solidFill>
                  <a:latin typeface="Times New Roman" panose="02020603050405020304" pitchFamily="18" charset="0"/>
                  <a:cs typeface="Times New Roman" panose="02020603050405020304" pitchFamily="18" charset="0"/>
                </a:rPr>
                <a:t>It usually takes many more steps to get someone started on addiction medicine — if they can find it at all, or have the wherewithal to try. Locating a doctor who prescribes buprenorphine and takes insurance can be impossible in large swaths of the country, and the wait for an initial appointment can stretch for weeks, during which people can easily relapse and overdose.</a:t>
              </a:r>
            </a:p>
            <a:p>
              <a:endParaRPr lang="en-US" sz="1400" dirty="0">
                <a:solidFill>
                  <a:schemeClr val="tx2"/>
                </a:solidFill>
                <a:latin typeface="Times New Roman" panose="02020603050405020304" pitchFamily="18" charset="0"/>
                <a:cs typeface="Times New Roman" panose="02020603050405020304" pitchFamily="18" charset="0"/>
              </a:endParaRPr>
            </a:p>
            <a:p>
              <a:r>
                <a:rPr lang="en-US" sz="1400" dirty="0">
                  <a:solidFill>
                    <a:schemeClr val="tx2"/>
                  </a:solidFill>
                  <a:latin typeface="Times New Roman" panose="02020603050405020304" pitchFamily="18" charset="0"/>
                  <a:cs typeface="Times New Roman" panose="02020603050405020304" pitchFamily="18" charset="0"/>
                </a:rPr>
                <a:t>A 2015 study out of Yale-New Haven Hospital found that </a:t>
              </a:r>
              <a:r>
                <a:rPr lang="en-US" sz="1400" dirty="0">
                  <a:solidFill>
                    <a:schemeClr val="accent1"/>
                  </a:solidFill>
                  <a:latin typeface="Times New Roman" panose="02020603050405020304" pitchFamily="18" charset="0"/>
                  <a:cs typeface="Times New Roman" panose="02020603050405020304" pitchFamily="18" charset="0"/>
                </a:rPr>
                <a:t>addicted patients who were given buprenorphine in the emergency room were twice as likely to be in treatment a month later as those who were simply handed an informational pamphlet with phone numbers</a:t>
              </a:r>
              <a:r>
                <a:rPr lang="en-US" sz="1400" dirty="0">
                  <a:solidFill>
                    <a:schemeClr val="tx2"/>
                  </a:solidFill>
                  <a:latin typeface="Times New Roman" panose="02020603050405020304" pitchFamily="18" charset="0"/>
                  <a:cs typeface="Times New Roman" panose="02020603050405020304" pitchFamily="18" charset="0"/>
                </a:rPr>
                <a:t>.</a:t>
              </a:r>
            </a:p>
          </p:txBody>
        </p:sp>
        <p:pic>
          <p:nvPicPr>
            <p:cNvPr id="5" name="Picture 2" descr="Image result for new york times logo">
              <a:extLst>
                <a:ext uri="{FF2B5EF4-FFF2-40B4-BE49-F238E27FC236}">
                  <a16:creationId xmlns:a16="http://schemas.microsoft.com/office/drawing/2014/main" id="{E2C8B8AB-36F2-4004-9B8A-BF664CA0689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2300" y="1314461"/>
              <a:ext cx="4029075" cy="5912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24F2EEEE-E3AA-453E-80B1-D058D049F1FF}"/>
                </a:ext>
              </a:extLst>
            </p:cNvPr>
            <p:cNvCxnSpPr>
              <a:cxnSpLocks/>
            </p:cNvCxnSpPr>
            <p:nvPr/>
          </p:nvCxnSpPr>
          <p:spPr>
            <a:xfrm>
              <a:off x="3084577" y="2678049"/>
              <a:ext cx="1056887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3681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9EC3-A14B-4A81-BB33-2793F4E6DDAA}"/>
              </a:ext>
            </a:extLst>
          </p:cNvPr>
          <p:cNvSpPr>
            <a:spLocks noGrp="1"/>
          </p:cNvSpPr>
          <p:nvPr>
            <p:ph type="title"/>
          </p:nvPr>
        </p:nvSpPr>
        <p:spPr/>
        <p:txBody>
          <a:bodyPr/>
          <a:lstStyle/>
          <a:p>
            <a:r>
              <a:rPr lang="en-US" dirty="0"/>
              <a:t>ED Bridge vs. Standard </a:t>
            </a:r>
            <a:r>
              <a:rPr lang="en-US" dirty="0" err="1"/>
              <a:t>Appoach</a:t>
            </a:r>
            <a:endParaRPr lang="en-US" dirty="0"/>
          </a:p>
        </p:txBody>
      </p:sp>
      <p:sp>
        <p:nvSpPr>
          <p:cNvPr id="4" name="Rectangle 3">
            <a:extLst>
              <a:ext uri="{FF2B5EF4-FFF2-40B4-BE49-F238E27FC236}">
                <a16:creationId xmlns:a16="http://schemas.microsoft.com/office/drawing/2014/main" id="{A133A7CD-C968-4369-BC42-60A0B1FC9F84}"/>
              </a:ext>
            </a:extLst>
          </p:cNvPr>
          <p:cNvSpPr/>
          <p:nvPr/>
        </p:nvSpPr>
        <p:spPr>
          <a:xfrm>
            <a:off x="5966579" y="1542840"/>
            <a:ext cx="903732" cy="1200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5" name="Rectangle 4">
            <a:extLst>
              <a:ext uri="{FF2B5EF4-FFF2-40B4-BE49-F238E27FC236}">
                <a16:creationId xmlns:a16="http://schemas.microsoft.com/office/drawing/2014/main" id="{2A8CEA92-6E75-4AD5-85F7-657FF696BD44}"/>
              </a:ext>
            </a:extLst>
          </p:cNvPr>
          <p:cNvSpPr/>
          <p:nvPr/>
        </p:nvSpPr>
        <p:spPr>
          <a:xfrm>
            <a:off x="9174631" y="4453967"/>
            <a:ext cx="1508890" cy="10174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Patient is contacted proactively, treatment commences</a:t>
            </a:r>
            <a:endParaRPr lang="en-US" sz="1200" dirty="0">
              <a:solidFill>
                <a:schemeClr val="bg1"/>
              </a:solidFill>
            </a:endParaRPr>
          </a:p>
        </p:txBody>
      </p:sp>
      <p:sp>
        <p:nvSpPr>
          <p:cNvPr id="6" name="Arrow: Right 5">
            <a:extLst>
              <a:ext uri="{FF2B5EF4-FFF2-40B4-BE49-F238E27FC236}">
                <a16:creationId xmlns:a16="http://schemas.microsoft.com/office/drawing/2014/main" id="{D1BB997F-A882-4518-8993-FCD04EB59ADC}"/>
              </a:ext>
            </a:extLst>
          </p:cNvPr>
          <p:cNvSpPr/>
          <p:nvPr/>
        </p:nvSpPr>
        <p:spPr>
          <a:xfrm>
            <a:off x="8447392" y="4716854"/>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478727-ED0E-45D0-B492-E1DDB1D2D484}"/>
              </a:ext>
            </a:extLst>
          </p:cNvPr>
          <p:cNvPicPr>
            <a:picLocks noChangeAspect="1"/>
          </p:cNvPicPr>
          <p:nvPr/>
        </p:nvPicPr>
        <p:blipFill>
          <a:blip r:embed="rId2"/>
          <a:stretch>
            <a:fillRect/>
          </a:stretch>
        </p:blipFill>
        <p:spPr>
          <a:xfrm>
            <a:off x="8046367" y="4519291"/>
            <a:ext cx="571500" cy="676275"/>
          </a:xfrm>
          <a:prstGeom prst="rect">
            <a:avLst/>
          </a:prstGeom>
        </p:spPr>
      </p:pic>
      <p:sp>
        <p:nvSpPr>
          <p:cNvPr id="9" name="Arrow: Right 8">
            <a:extLst>
              <a:ext uri="{FF2B5EF4-FFF2-40B4-BE49-F238E27FC236}">
                <a16:creationId xmlns:a16="http://schemas.microsoft.com/office/drawing/2014/main" id="{6BB074DD-ECC0-49EC-BD46-76FEBC294510}"/>
              </a:ext>
            </a:extLst>
          </p:cNvPr>
          <p:cNvSpPr/>
          <p:nvPr/>
        </p:nvSpPr>
        <p:spPr>
          <a:xfrm>
            <a:off x="7345789" y="4718509"/>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40D43B-022D-4459-A442-5171C742B8A5}"/>
              </a:ext>
            </a:extLst>
          </p:cNvPr>
          <p:cNvSpPr/>
          <p:nvPr/>
        </p:nvSpPr>
        <p:spPr>
          <a:xfrm>
            <a:off x="5990733" y="4453967"/>
            <a:ext cx="1508890" cy="1017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Collective receives referral via HL7 transmission</a:t>
            </a:r>
            <a:endParaRPr lang="en-US" sz="1200" dirty="0">
              <a:solidFill>
                <a:schemeClr val="bg1"/>
              </a:solidFill>
            </a:endParaRPr>
          </a:p>
        </p:txBody>
      </p:sp>
      <p:sp>
        <p:nvSpPr>
          <p:cNvPr id="19" name="Rectangle 18">
            <a:extLst>
              <a:ext uri="{FF2B5EF4-FFF2-40B4-BE49-F238E27FC236}">
                <a16:creationId xmlns:a16="http://schemas.microsoft.com/office/drawing/2014/main" id="{0E236B68-AEC9-4F23-972B-372C5DBB7140}"/>
              </a:ext>
            </a:extLst>
          </p:cNvPr>
          <p:cNvSpPr/>
          <p:nvPr/>
        </p:nvSpPr>
        <p:spPr>
          <a:xfrm>
            <a:off x="5756050" y="1542840"/>
            <a:ext cx="903732" cy="120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20" name="Rectangle 19">
            <a:extLst>
              <a:ext uri="{FF2B5EF4-FFF2-40B4-BE49-F238E27FC236}">
                <a16:creationId xmlns:a16="http://schemas.microsoft.com/office/drawing/2014/main" id="{76DE97D6-5BAC-497D-86D3-6111A79ED58D}"/>
              </a:ext>
            </a:extLst>
          </p:cNvPr>
          <p:cNvSpPr/>
          <p:nvPr/>
        </p:nvSpPr>
        <p:spPr>
          <a:xfrm>
            <a:off x="5252048" y="1542840"/>
            <a:ext cx="1436309" cy="1200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Patient is prescribed medication to treat symptoms, might be given numbers to call about treatment</a:t>
            </a:r>
            <a:endParaRPr lang="en-US" sz="1200" dirty="0">
              <a:solidFill>
                <a:schemeClr val="bg1"/>
              </a:solidFill>
            </a:endParaRPr>
          </a:p>
        </p:txBody>
      </p:sp>
      <p:sp>
        <p:nvSpPr>
          <p:cNvPr id="21" name="Arrow: Right 20">
            <a:extLst>
              <a:ext uri="{FF2B5EF4-FFF2-40B4-BE49-F238E27FC236}">
                <a16:creationId xmlns:a16="http://schemas.microsoft.com/office/drawing/2014/main" id="{3782CA02-A986-49D9-8A56-3EC16FF0E7BD}"/>
              </a:ext>
            </a:extLst>
          </p:cNvPr>
          <p:cNvSpPr/>
          <p:nvPr/>
        </p:nvSpPr>
        <p:spPr>
          <a:xfrm>
            <a:off x="4512848" y="2102857"/>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5C38464-0BFE-4453-BD19-2CFC98123AA3}"/>
              </a:ext>
            </a:extLst>
          </p:cNvPr>
          <p:cNvPicPr>
            <a:picLocks noChangeAspect="1"/>
          </p:cNvPicPr>
          <p:nvPr/>
        </p:nvPicPr>
        <p:blipFill>
          <a:blip r:embed="rId3"/>
          <a:stretch>
            <a:fillRect/>
          </a:stretch>
        </p:blipFill>
        <p:spPr>
          <a:xfrm>
            <a:off x="3364134" y="1696002"/>
            <a:ext cx="1483738" cy="838312"/>
          </a:xfrm>
          <a:prstGeom prst="rect">
            <a:avLst/>
          </a:prstGeom>
        </p:spPr>
      </p:pic>
      <p:sp>
        <p:nvSpPr>
          <p:cNvPr id="23" name="TextBox 22">
            <a:extLst>
              <a:ext uri="{FF2B5EF4-FFF2-40B4-BE49-F238E27FC236}">
                <a16:creationId xmlns:a16="http://schemas.microsoft.com/office/drawing/2014/main" id="{E15A6CBC-83AC-4F89-BCE2-2512FC2405A8}"/>
              </a:ext>
            </a:extLst>
          </p:cNvPr>
          <p:cNvSpPr txBox="1"/>
          <p:nvPr/>
        </p:nvSpPr>
        <p:spPr>
          <a:xfrm>
            <a:off x="3363325" y="2582071"/>
            <a:ext cx="1484547" cy="577081"/>
          </a:xfrm>
          <a:prstGeom prst="rect">
            <a:avLst/>
          </a:prstGeom>
          <a:noFill/>
        </p:spPr>
        <p:txBody>
          <a:bodyPr wrap="square" rtlCol="0">
            <a:spAutoFit/>
          </a:bodyPr>
          <a:lstStyle/>
          <a:p>
            <a:pPr algn="ctr"/>
            <a:r>
              <a:rPr lang="en-US" sz="1050" dirty="0"/>
              <a:t>Patient arrives at hospital with withdrawal symptoms</a:t>
            </a:r>
          </a:p>
        </p:txBody>
      </p:sp>
      <p:pic>
        <p:nvPicPr>
          <p:cNvPr id="24" name="Picture 23">
            <a:extLst>
              <a:ext uri="{FF2B5EF4-FFF2-40B4-BE49-F238E27FC236}">
                <a16:creationId xmlns:a16="http://schemas.microsoft.com/office/drawing/2014/main" id="{C3060707-23A7-4D18-ABB3-0A649E4BB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61855" y="1732699"/>
            <a:ext cx="355780" cy="1094341"/>
          </a:xfrm>
          <a:prstGeom prst="rect">
            <a:avLst/>
          </a:prstGeom>
          <a:effectLst>
            <a:outerShdw blurRad="50800" dist="38100" dir="2700000" algn="tl" rotWithShape="0">
              <a:prstClr val="black">
                <a:alpha val="5000"/>
              </a:prstClr>
            </a:outerShdw>
          </a:effectLst>
        </p:spPr>
      </p:pic>
      <p:sp>
        <p:nvSpPr>
          <p:cNvPr id="25" name="TextBox 24">
            <a:extLst>
              <a:ext uri="{FF2B5EF4-FFF2-40B4-BE49-F238E27FC236}">
                <a16:creationId xmlns:a16="http://schemas.microsoft.com/office/drawing/2014/main" id="{A9758195-54FD-4602-B48F-B5DFB43DC687}"/>
              </a:ext>
            </a:extLst>
          </p:cNvPr>
          <p:cNvSpPr txBox="1"/>
          <p:nvPr/>
        </p:nvSpPr>
        <p:spPr>
          <a:xfrm>
            <a:off x="7274761" y="1578449"/>
            <a:ext cx="1833708" cy="1223412"/>
          </a:xfrm>
          <a:prstGeom prst="rect">
            <a:avLst/>
          </a:prstGeom>
          <a:noFill/>
        </p:spPr>
        <p:txBody>
          <a:bodyPr wrap="square" rtlCol="0">
            <a:spAutoFit/>
          </a:bodyPr>
          <a:lstStyle/>
          <a:p>
            <a:pPr algn="ctr"/>
            <a:r>
              <a:rPr lang="en-US" sz="1050" dirty="0"/>
              <a:t>Patient is expected to contact MAT treatment facility on their own…</a:t>
            </a:r>
            <a:br>
              <a:rPr lang="en-US" sz="1050" dirty="0"/>
            </a:br>
            <a:br>
              <a:rPr lang="en-US" sz="1050" dirty="0"/>
            </a:br>
            <a:r>
              <a:rPr lang="en-US" sz="1050" dirty="0"/>
              <a:t>…more likely, patient returns to the ED when withdrawal symptoms return</a:t>
            </a:r>
          </a:p>
        </p:txBody>
      </p:sp>
      <p:sp>
        <p:nvSpPr>
          <p:cNvPr id="30" name="TextBox 29">
            <a:extLst>
              <a:ext uri="{FF2B5EF4-FFF2-40B4-BE49-F238E27FC236}">
                <a16:creationId xmlns:a16="http://schemas.microsoft.com/office/drawing/2014/main" id="{527796DC-EF87-4413-A306-3122F9A9B93E}"/>
              </a:ext>
            </a:extLst>
          </p:cNvPr>
          <p:cNvSpPr txBox="1"/>
          <p:nvPr/>
        </p:nvSpPr>
        <p:spPr>
          <a:xfrm>
            <a:off x="7495492" y="5222486"/>
            <a:ext cx="1627728" cy="738664"/>
          </a:xfrm>
          <a:prstGeom prst="rect">
            <a:avLst/>
          </a:prstGeom>
          <a:noFill/>
        </p:spPr>
        <p:txBody>
          <a:bodyPr wrap="square" rtlCol="0">
            <a:spAutoFit/>
          </a:bodyPr>
          <a:lstStyle/>
          <a:p>
            <a:pPr algn="ctr"/>
            <a:r>
              <a:rPr lang="en-US" sz="1050" dirty="0"/>
              <a:t>Patient information, including buprenorphine administration time/date, is delivered to MAT facility</a:t>
            </a:r>
          </a:p>
        </p:txBody>
      </p:sp>
      <p:cxnSp>
        <p:nvCxnSpPr>
          <p:cNvPr id="31" name="Straight Connector 30">
            <a:extLst>
              <a:ext uri="{FF2B5EF4-FFF2-40B4-BE49-F238E27FC236}">
                <a16:creationId xmlns:a16="http://schemas.microsoft.com/office/drawing/2014/main" id="{D7920B6D-402F-4825-96E1-DA84508D3E54}"/>
              </a:ext>
            </a:extLst>
          </p:cNvPr>
          <p:cNvCxnSpPr>
            <a:cxnSpLocks/>
          </p:cNvCxnSpPr>
          <p:nvPr/>
        </p:nvCxnSpPr>
        <p:spPr>
          <a:xfrm>
            <a:off x="1078567" y="3468222"/>
            <a:ext cx="10034867"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F502321-A070-4745-B8F4-EED30294D6E0}"/>
              </a:ext>
            </a:extLst>
          </p:cNvPr>
          <p:cNvSpPr txBox="1"/>
          <p:nvPr/>
        </p:nvSpPr>
        <p:spPr>
          <a:xfrm>
            <a:off x="1361651" y="1036270"/>
            <a:ext cx="1962332" cy="369332"/>
          </a:xfrm>
          <a:prstGeom prst="rect">
            <a:avLst/>
          </a:prstGeom>
          <a:noFill/>
        </p:spPr>
        <p:txBody>
          <a:bodyPr wrap="none" rtlCol="0">
            <a:spAutoFit/>
          </a:bodyPr>
          <a:lstStyle/>
          <a:p>
            <a:r>
              <a:rPr lang="en-US" dirty="0">
                <a:solidFill>
                  <a:schemeClr val="accent1"/>
                </a:solidFill>
                <a:latin typeface="+mj-lt"/>
              </a:rPr>
              <a:t>Standard Approach</a:t>
            </a:r>
          </a:p>
        </p:txBody>
      </p:sp>
      <p:sp>
        <p:nvSpPr>
          <p:cNvPr id="33" name="TextBox 32">
            <a:extLst>
              <a:ext uri="{FF2B5EF4-FFF2-40B4-BE49-F238E27FC236}">
                <a16:creationId xmlns:a16="http://schemas.microsoft.com/office/drawing/2014/main" id="{C6B9EA93-E888-445D-990E-B8B907EB3495}"/>
              </a:ext>
            </a:extLst>
          </p:cNvPr>
          <p:cNvSpPr txBox="1"/>
          <p:nvPr/>
        </p:nvSpPr>
        <p:spPr>
          <a:xfrm>
            <a:off x="1361651" y="3756776"/>
            <a:ext cx="2031582" cy="369332"/>
          </a:xfrm>
          <a:prstGeom prst="rect">
            <a:avLst/>
          </a:prstGeom>
          <a:noFill/>
        </p:spPr>
        <p:txBody>
          <a:bodyPr wrap="none" rtlCol="0">
            <a:spAutoFit/>
          </a:bodyPr>
          <a:lstStyle/>
          <a:p>
            <a:r>
              <a:rPr lang="en-US" dirty="0">
                <a:solidFill>
                  <a:schemeClr val="accent1"/>
                </a:solidFill>
                <a:latin typeface="+mj-lt"/>
              </a:rPr>
              <a:t>ED Bridge Approach</a:t>
            </a:r>
          </a:p>
        </p:txBody>
      </p:sp>
      <p:sp>
        <p:nvSpPr>
          <p:cNvPr id="34" name="Arrow: Right 33">
            <a:extLst>
              <a:ext uri="{FF2B5EF4-FFF2-40B4-BE49-F238E27FC236}">
                <a16:creationId xmlns:a16="http://schemas.microsoft.com/office/drawing/2014/main" id="{B62E62AC-87A9-4934-92DB-D729F29949D7}"/>
              </a:ext>
            </a:extLst>
          </p:cNvPr>
          <p:cNvSpPr/>
          <p:nvPr/>
        </p:nvSpPr>
        <p:spPr>
          <a:xfrm>
            <a:off x="5253861" y="4723355"/>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23DEB6-A15C-4F52-9E23-D411FB708A5B}"/>
              </a:ext>
            </a:extLst>
          </p:cNvPr>
          <p:cNvSpPr/>
          <p:nvPr/>
        </p:nvSpPr>
        <p:spPr>
          <a:xfrm>
            <a:off x="4408929" y="4472247"/>
            <a:ext cx="903732" cy="101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4" name="Rectangle 13">
            <a:extLst>
              <a:ext uri="{FF2B5EF4-FFF2-40B4-BE49-F238E27FC236}">
                <a16:creationId xmlns:a16="http://schemas.microsoft.com/office/drawing/2014/main" id="{D3A2E695-7850-40B8-AEBD-00B667D6C4B5}"/>
              </a:ext>
            </a:extLst>
          </p:cNvPr>
          <p:cNvSpPr/>
          <p:nvPr/>
        </p:nvSpPr>
        <p:spPr>
          <a:xfrm>
            <a:off x="3645539" y="4472247"/>
            <a:ext cx="1508890" cy="101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 Buprenorphine administered, physician enters MAT referral into EMR</a:t>
            </a:r>
            <a:endParaRPr lang="en-US" sz="1200" dirty="0">
              <a:solidFill>
                <a:schemeClr val="bg1"/>
              </a:solidFill>
            </a:endParaRPr>
          </a:p>
        </p:txBody>
      </p:sp>
      <p:pic>
        <p:nvPicPr>
          <p:cNvPr id="28" name="Picture 27">
            <a:extLst>
              <a:ext uri="{FF2B5EF4-FFF2-40B4-BE49-F238E27FC236}">
                <a16:creationId xmlns:a16="http://schemas.microsoft.com/office/drawing/2014/main" id="{8C03B0B3-1D4C-4585-B441-6275079AD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108994" y="4453967"/>
            <a:ext cx="355780" cy="1094341"/>
          </a:xfrm>
          <a:prstGeom prst="rect">
            <a:avLst/>
          </a:prstGeom>
          <a:effectLst>
            <a:outerShdw blurRad="50800" dist="38100" dir="2700000" algn="tl" rotWithShape="0">
              <a:prstClr val="black">
                <a:alpha val="5000"/>
              </a:prstClr>
            </a:outerShdw>
          </a:effectLst>
        </p:spPr>
      </p:pic>
      <p:sp>
        <p:nvSpPr>
          <p:cNvPr id="35" name="Arrow: Right 34">
            <a:extLst>
              <a:ext uri="{FF2B5EF4-FFF2-40B4-BE49-F238E27FC236}">
                <a16:creationId xmlns:a16="http://schemas.microsoft.com/office/drawing/2014/main" id="{9C405445-4D24-401B-BBF9-D5E51BC39530}"/>
              </a:ext>
            </a:extLst>
          </p:cNvPr>
          <p:cNvSpPr/>
          <p:nvPr/>
        </p:nvSpPr>
        <p:spPr>
          <a:xfrm>
            <a:off x="2911956" y="4718509"/>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01E93B1-EC02-4DD1-87FC-5733CEADF1BD}"/>
              </a:ext>
            </a:extLst>
          </p:cNvPr>
          <p:cNvPicPr>
            <a:picLocks noChangeAspect="1"/>
          </p:cNvPicPr>
          <p:nvPr/>
        </p:nvPicPr>
        <p:blipFill>
          <a:blip r:embed="rId3"/>
          <a:stretch>
            <a:fillRect/>
          </a:stretch>
        </p:blipFill>
        <p:spPr>
          <a:xfrm>
            <a:off x="1640756" y="4419675"/>
            <a:ext cx="1483738" cy="838312"/>
          </a:xfrm>
          <a:prstGeom prst="rect">
            <a:avLst/>
          </a:prstGeom>
        </p:spPr>
      </p:pic>
      <p:sp>
        <p:nvSpPr>
          <p:cNvPr id="27" name="TextBox 26">
            <a:extLst>
              <a:ext uri="{FF2B5EF4-FFF2-40B4-BE49-F238E27FC236}">
                <a16:creationId xmlns:a16="http://schemas.microsoft.com/office/drawing/2014/main" id="{F9955321-9CCB-44BF-969A-2D832CA6883A}"/>
              </a:ext>
            </a:extLst>
          </p:cNvPr>
          <p:cNvSpPr txBox="1"/>
          <p:nvPr/>
        </p:nvSpPr>
        <p:spPr>
          <a:xfrm>
            <a:off x="1639947" y="5305744"/>
            <a:ext cx="1484547" cy="577081"/>
          </a:xfrm>
          <a:prstGeom prst="rect">
            <a:avLst/>
          </a:prstGeom>
          <a:noFill/>
        </p:spPr>
        <p:txBody>
          <a:bodyPr wrap="square" rtlCol="0">
            <a:spAutoFit/>
          </a:bodyPr>
          <a:lstStyle/>
          <a:p>
            <a:pPr algn="ctr"/>
            <a:r>
              <a:rPr lang="en-US" sz="1050" dirty="0"/>
              <a:t>Patient arrives at hospital with withdrawal symptoms</a:t>
            </a:r>
          </a:p>
        </p:txBody>
      </p:sp>
    </p:spTree>
    <p:extLst>
      <p:ext uri="{BB962C8B-B14F-4D97-AF65-F5344CB8AC3E}">
        <p14:creationId xmlns:p14="http://schemas.microsoft.com/office/powerpoint/2010/main" val="211300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9EC3-A14B-4A81-BB33-2793F4E6DDAA}"/>
              </a:ext>
            </a:extLst>
          </p:cNvPr>
          <p:cNvSpPr>
            <a:spLocks noGrp="1"/>
          </p:cNvSpPr>
          <p:nvPr>
            <p:ph type="title"/>
          </p:nvPr>
        </p:nvSpPr>
        <p:spPr/>
        <p:txBody>
          <a:bodyPr/>
          <a:lstStyle/>
          <a:p>
            <a:r>
              <a:rPr lang="en-US" dirty="0"/>
              <a:t>ED Bridge Workflow</a:t>
            </a:r>
          </a:p>
        </p:txBody>
      </p:sp>
      <p:sp>
        <p:nvSpPr>
          <p:cNvPr id="24" name="Rectangle: Rounded Corners 23">
            <a:extLst>
              <a:ext uri="{FF2B5EF4-FFF2-40B4-BE49-F238E27FC236}">
                <a16:creationId xmlns:a16="http://schemas.microsoft.com/office/drawing/2014/main" id="{510B164F-1E0A-4BF9-979A-D24F387C1E5B}"/>
              </a:ext>
            </a:extLst>
          </p:cNvPr>
          <p:cNvSpPr/>
          <p:nvPr/>
        </p:nvSpPr>
        <p:spPr>
          <a:xfrm>
            <a:off x="1518249" y="3278570"/>
            <a:ext cx="9100868" cy="2331720"/>
          </a:xfrm>
          <a:prstGeom prst="roundRect">
            <a:avLst>
              <a:gd name="adj" fmla="val 1074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B4C89960-563A-4ABF-82E5-550E059E1F7C}"/>
              </a:ext>
            </a:extLst>
          </p:cNvPr>
          <p:cNvSpPr/>
          <p:nvPr/>
        </p:nvSpPr>
        <p:spPr>
          <a:xfrm>
            <a:off x="7988938" y="3933132"/>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either refuses treatment</a:t>
            </a:r>
            <a:br>
              <a:rPr lang="en-US" sz="1100" dirty="0">
                <a:solidFill>
                  <a:schemeClr val="bg1"/>
                </a:solidFill>
                <a:latin typeface="+mj-lt"/>
              </a:rPr>
            </a:br>
            <a:r>
              <a:rPr lang="en-US" sz="1100" dirty="0">
                <a:solidFill>
                  <a:schemeClr val="bg1"/>
                </a:solidFill>
                <a:latin typeface="+mj-lt"/>
              </a:rPr>
              <a:t>at MAT facility or</a:t>
            </a:r>
            <a:br>
              <a:rPr lang="en-US" sz="1100" dirty="0">
                <a:solidFill>
                  <a:schemeClr val="bg1"/>
                </a:solidFill>
                <a:latin typeface="+mj-lt"/>
              </a:rPr>
            </a:br>
            <a:r>
              <a:rPr lang="en-US" sz="1100" dirty="0">
                <a:solidFill>
                  <a:schemeClr val="accent1"/>
                </a:solidFill>
                <a:latin typeface="+mj-lt"/>
              </a:rPr>
              <a:t>no-shows for treatment</a:t>
            </a:r>
            <a:endParaRPr lang="en-US" sz="1200" dirty="0">
              <a:solidFill>
                <a:schemeClr val="accent1"/>
              </a:solidFill>
              <a:latin typeface="+mj-lt"/>
            </a:endParaRPr>
          </a:p>
        </p:txBody>
      </p:sp>
      <p:sp>
        <p:nvSpPr>
          <p:cNvPr id="29" name="Oval 28">
            <a:extLst>
              <a:ext uri="{FF2B5EF4-FFF2-40B4-BE49-F238E27FC236}">
                <a16:creationId xmlns:a16="http://schemas.microsoft.com/office/drawing/2014/main" id="{F3050857-D8F9-48B2-95F6-38A9CE970222}"/>
              </a:ext>
            </a:extLst>
          </p:cNvPr>
          <p:cNvSpPr/>
          <p:nvPr/>
        </p:nvSpPr>
        <p:spPr>
          <a:xfrm>
            <a:off x="8088903"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3</a:t>
            </a:r>
          </a:p>
        </p:txBody>
      </p:sp>
      <p:sp>
        <p:nvSpPr>
          <p:cNvPr id="30" name="Arrow: Chevron 29">
            <a:extLst>
              <a:ext uri="{FF2B5EF4-FFF2-40B4-BE49-F238E27FC236}">
                <a16:creationId xmlns:a16="http://schemas.microsoft.com/office/drawing/2014/main" id="{AE810FC2-F5F3-4635-8F6F-863204CDA533}"/>
              </a:ext>
            </a:extLst>
          </p:cNvPr>
          <p:cNvSpPr/>
          <p:nvPr/>
        </p:nvSpPr>
        <p:spPr>
          <a:xfrm>
            <a:off x="4908559" y="3928567"/>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DOES NOT grant consent</a:t>
            </a:r>
            <a:br>
              <a:rPr lang="en-US" sz="1100" dirty="0">
                <a:solidFill>
                  <a:schemeClr val="bg1"/>
                </a:solidFill>
                <a:latin typeface="+mj-lt"/>
              </a:rPr>
            </a:br>
            <a:r>
              <a:rPr lang="en-US" sz="1100" dirty="0">
                <a:solidFill>
                  <a:schemeClr val="bg1"/>
                </a:solidFill>
                <a:latin typeface="+mj-lt"/>
              </a:rPr>
              <a:t>under 42 CFR Part 2</a:t>
            </a:r>
          </a:p>
        </p:txBody>
      </p:sp>
      <p:sp>
        <p:nvSpPr>
          <p:cNvPr id="31" name="Oval 30">
            <a:extLst>
              <a:ext uri="{FF2B5EF4-FFF2-40B4-BE49-F238E27FC236}">
                <a16:creationId xmlns:a16="http://schemas.microsoft.com/office/drawing/2014/main" id="{F7D58006-A293-45E2-9AE8-2F6110AE7E5D}"/>
              </a:ext>
            </a:extLst>
          </p:cNvPr>
          <p:cNvSpPr/>
          <p:nvPr/>
        </p:nvSpPr>
        <p:spPr>
          <a:xfrm>
            <a:off x="5008524"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2</a:t>
            </a:r>
          </a:p>
        </p:txBody>
      </p:sp>
      <p:sp>
        <p:nvSpPr>
          <p:cNvPr id="32" name="Arrow: Chevron 31">
            <a:extLst>
              <a:ext uri="{FF2B5EF4-FFF2-40B4-BE49-F238E27FC236}">
                <a16:creationId xmlns:a16="http://schemas.microsoft.com/office/drawing/2014/main" id="{FAF463B6-512B-4F55-A155-7F6020DB784E}"/>
              </a:ext>
            </a:extLst>
          </p:cNvPr>
          <p:cNvSpPr/>
          <p:nvPr/>
        </p:nvSpPr>
        <p:spPr>
          <a:xfrm>
            <a:off x="1728216" y="3927986"/>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grants consent</a:t>
            </a:r>
            <a:br>
              <a:rPr lang="en-US" sz="1100" dirty="0">
                <a:solidFill>
                  <a:schemeClr val="bg1"/>
                </a:solidFill>
                <a:latin typeface="+mj-lt"/>
              </a:rPr>
            </a:br>
            <a:r>
              <a:rPr lang="en-US" sz="1100" dirty="0">
                <a:solidFill>
                  <a:schemeClr val="bg1"/>
                </a:solidFill>
                <a:latin typeface="+mj-lt"/>
              </a:rPr>
              <a:t>under 42 CFR Part 2</a:t>
            </a:r>
          </a:p>
        </p:txBody>
      </p:sp>
      <p:sp>
        <p:nvSpPr>
          <p:cNvPr id="33" name="Oval 32">
            <a:extLst>
              <a:ext uri="{FF2B5EF4-FFF2-40B4-BE49-F238E27FC236}">
                <a16:creationId xmlns:a16="http://schemas.microsoft.com/office/drawing/2014/main" id="{3D006014-0643-4DC1-896F-15E33290F526}"/>
              </a:ext>
            </a:extLst>
          </p:cNvPr>
          <p:cNvSpPr/>
          <p:nvPr/>
        </p:nvSpPr>
        <p:spPr>
          <a:xfrm>
            <a:off x="1828181" y="3754017"/>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1</a:t>
            </a:r>
          </a:p>
        </p:txBody>
      </p:sp>
      <p:grpSp>
        <p:nvGrpSpPr>
          <p:cNvPr id="6" name="Group 5">
            <a:extLst>
              <a:ext uri="{FF2B5EF4-FFF2-40B4-BE49-F238E27FC236}">
                <a16:creationId xmlns:a16="http://schemas.microsoft.com/office/drawing/2014/main" id="{A5129449-1E1E-426A-9ACE-8B0340F46A28}"/>
              </a:ext>
            </a:extLst>
          </p:cNvPr>
          <p:cNvGrpSpPr/>
          <p:nvPr/>
        </p:nvGrpSpPr>
        <p:grpSpPr>
          <a:xfrm>
            <a:off x="5856644" y="1251344"/>
            <a:ext cx="4069192" cy="2132263"/>
            <a:chOff x="5856644" y="1363486"/>
            <a:chExt cx="4069192" cy="2132263"/>
          </a:xfrm>
        </p:grpSpPr>
        <p:sp>
          <p:nvSpPr>
            <p:cNvPr id="47" name="Arrow: Right 46">
              <a:extLst>
                <a:ext uri="{FF2B5EF4-FFF2-40B4-BE49-F238E27FC236}">
                  <a16:creationId xmlns:a16="http://schemas.microsoft.com/office/drawing/2014/main" id="{E0E1AB64-93AB-49D2-8C33-65C734C631C1}"/>
                </a:ext>
              </a:extLst>
            </p:cNvPr>
            <p:cNvSpPr/>
            <p:nvPr/>
          </p:nvSpPr>
          <p:spPr>
            <a:xfrm rot="5400000">
              <a:off x="5790526" y="2950919"/>
              <a:ext cx="610948"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05E5013-3004-40FD-9B59-EDF60A865754}"/>
                </a:ext>
              </a:extLst>
            </p:cNvPr>
            <p:cNvSpPr/>
            <p:nvPr/>
          </p:nvSpPr>
          <p:spPr>
            <a:xfrm>
              <a:off x="5984405" y="2884799"/>
              <a:ext cx="3754907" cy="218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9FFDEBF-F047-41B2-B1C9-0A7E48C0123A}"/>
                </a:ext>
              </a:extLst>
            </p:cNvPr>
            <p:cNvSpPr/>
            <p:nvPr/>
          </p:nvSpPr>
          <p:spPr>
            <a:xfrm rot="5400000">
              <a:off x="8947062" y="2124144"/>
              <a:ext cx="1739432" cy="218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5DE1C33-E0E0-4F5C-8E14-23A8352AAF2F}"/>
              </a:ext>
            </a:extLst>
          </p:cNvPr>
          <p:cNvSpPr txBox="1"/>
          <p:nvPr/>
        </p:nvSpPr>
        <p:spPr>
          <a:xfrm>
            <a:off x="1660846" y="3385266"/>
            <a:ext cx="3163495" cy="369332"/>
          </a:xfrm>
          <a:prstGeom prst="rect">
            <a:avLst/>
          </a:prstGeom>
          <a:noFill/>
        </p:spPr>
        <p:txBody>
          <a:bodyPr wrap="none" rtlCol="0">
            <a:spAutoFit/>
          </a:bodyPr>
          <a:lstStyle/>
          <a:p>
            <a:r>
              <a:rPr lang="en-US" dirty="0"/>
              <a:t>Three Major Possible Outcomes</a:t>
            </a:r>
          </a:p>
        </p:txBody>
      </p:sp>
      <p:sp>
        <p:nvSpPr>
          <p:cNvPr id="36" name="Rectangle 35">
            <a:extLst>
              <a:ext uri="{FF2B5EF4-FFF2-40B4-BE49-F238E27FC236}">
                <a16:creationId xmlns:a16="http://schemas.microsoft.com/office/drawing/2014/main" id="{D6F51BDD-F2C2-419D-AAB4-BD3B6254E996}"/>
              </a:ext>
            </a:extLst>
          </p:cNvPr>
          <p:cNvSpPr/>
          <p:nvPr/>
        </p:nvSpPr>
        <p:spPr>
          <a:xfrm>
            <a:off x="9062333" y="1094086"/>
            <a:ext cx="1508890" cy="10174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Patient is contacted proactively</a:t>
            </a:r>
            <a:br>
              <a:rPr lang="en-US" sz="1200" dirty="0">
                <a:solidFill>
                  <a:schemeClr val="bg1"/>
                </a:solidFill>
                <a:latin typeface="+mj-lt"/>
              </a:rPr>
            </a:br>
            <a:r>
              <a:rPr lang="en-US" sz="1200" dirty="0">
                <a:solidFill>
                  <a:schemeClr val="bg1"/>
                </a:solidFill>
                <a:latin typeface="+mj-lt"/>
              </a:rPr>
              <a:t>by MAT facility</a:t>
            </a:r>
            <a:endParaRPr lang="en-US" sz="1200" dirty="0">
              <a:solidFill>
                <a:schemeClr val="bg1"/>
              </a:solidFill>
            </a:endParaRPr>
          </a:p>
        </p:txBody>
      </p:sp>
      <p:sp>
        <p:nvSpPr>
          <p:cNvPr id="37" name="Arrow: Right 36">
            <a:extLst>
              <a:ext uri="{FF2B5EF4-FFF2-40B4-BE49-F238E27FC236}">
                <a16:creationId xmlns:a16="http://schemas.microsoft.com/office/drawing/2014/main" id="{21622E4C-4EDD-4276-9B5F-FD8C1A4C540E}"/>
              </a:ext>
            </a:extLst>
          </p:cNvPr>
          <p:cNvSpPr/>
          <p:nvPr/>
        </p:nvSpPr>
        <p:spPr>
          <a:xfrm>
            <a:off x="8335094" y="1287964"/>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600887ED-623C-41B0-9ACD-DB5B4F39B5F3}"/>
              </a:ext>
            </a:extLst>
          </p:cNvPr>
          <p:cNvPicPr>
            <a:picLocks noChangeAspect="1"/>
          </p:cNvPicPr>
          <p:nvPr/>
        </p:nvPicPr>
        <p:blipFill>
          <a:blip r:embed="rId2"/>
          <a:stretch>
            <a:fillRect/>
          </a:stretch>
        </p:blipFill>
        <p:spPr>
          <a:xfrm>
            <a:off x="7951321" y="1159410"/>
            <a:ext cx="571500" cy="676275"/>
          </a:xfrm>
          <a:prstGeom prst="rect">
            <a:avLst/>
          </a:prstGeom>
        </p:spPr>
      </p:pic>
      <p:sp>
        <p:nvSpPr>
          <p:cNvPr id="39" name="Arrow: Right 38">
            <a:extLst>
              <a:ext uri="{FF2B5EF4-FFF2-40B4-BE49-F238E27FC236}">
                <a16:creationId xmlns:a16="http://schemas.microsoft.com/office/drawing/2014/main" id="{C2DEA446-0196-42CA-A862-61546B12E80C}"/>
              </a:ext>
            </a:extLst>
          </p:cNvPr>
          <p:cNvSpPr/>
          <p:nvPr/>
        </p:nvSpPr>
        <p:spPr>
          <a:xfrm>
            <a:off x="7250743" y="1289619"/>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F31562F-CCED-4E73-A010-B7C2B1553838}"/>
              </a:ext>
            </a:extLst>
          </p:cNvPr>
          <p:cNvSpPr txBox="1"/>
          <p:nvPr/>
        </p:nvSpPr>
        <p:spPr>
          <a:xfrm>
            <a:off x="7400446" y="1862605"/>
            <a:ext cx="1627728" cy="738664"/>
          </a:xfrm>
          <a:prstGeom prst="rect">
            <a:avLst/>
          </a:prstGeom>
          <a:noFill/>
        </p:spPr>
        <p:txBody>
          <a:bodyPr wrap="square" rtlCol="0">
            <a:spAutoFit/>
          </a:bodyPr>
          <a:lstStyle/>
          <a:p>
            <a:pPr algn="ctr"/>
            <a:r>
              <a:rPr lang="en-US" sz="1050" dirty="0"/>
              <a:t>Patient information, including buprenorphine administration time/date, is delivered to MAT facility</a:t>
            </a:r>
          </a:p>
        </p:txBody>
      </p:sp>
      <p:sp>
        <p:nvSpPr>
          <p:cNvPr id="27" name="TextBox 26">
            <a:extLst>
              <a:ext uri="{FF2B5EF4-FFF2-40B4-BE49-F238E27FC236}">
                <a16:creationId xmlns:a16="http://schemas.microsoft.com/office/drawing/2014/main" id="{F9955321-9CCB-44BF-969A-2D832CA6883A}"/>
              </a:ext>
            </a:extLst>
          </p:cNvPr>
          <p:cNvSpPr txBox="1"/>
          <p:nvPr/>
        </p:nvSpPr>
        <p:spPr>
          <a:xfrm>
            <a:off x="1612119" y="1945786"/>
            <a:ext cx="1484547" cy="577081"/>
          </a:xfrm>
          <a:prstGeom prst="rect">
            <a:avLst/>
          </a:prstGeom>
          <a:noFill/>
        </p:spPr>
        <p:txBody>
          <a:bodyPr wrap="square" rtlCol="0">
            <a:spAutoFit/>
          </a:bodyPr>
          <a:lstStyle/>
          <a:p>
            <a:pPr algn="ctr"/>
            <a:r>
              <a:rPr lang="en-US" sz="1050" dirty="0"/>
              <a:t>Patient arrives at hospital with withdrawal symptoms</a:t>
            </a:r>
          </a:p>
        </p:txBody>
      </p:sp>
      <p:sp>
        <p:nvSpPr>
          <p:cNvPr id="10" name="Rectangle 9">
            <a:extLst>
              <a:ext uri="{FF2B5EF4-FFF2-40B4-BE49-F238E27FC236}">
                <a16:creationId xmlns:a16="http://schemas.microsoft.com/office/drawing/2014/main" id="{4440D43B-022D-4459-A442-5171C742B8A5}"/>
              </a:ext>
            </a:extLst>
          </p:cNvPr>
          <p:cNvSpPr/>
          <p:nvPr/>
        </p:nvSpPr>
        <p:spPr>
          <a:xfrm>
            <a:off x="5868015" y="1094009"/>
            <a:ext cx="1508890" cy="1017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Collective receives referral via HL7 transmission</a:t>
            </a:r>
            <a:endParaRPr lang="en-US" sz="1200" dirty="0">
              <a:solidFill>
                <a:schemeClr val="bg1"/>
              </a:solidFill>
            </a:endParaRPr>
          </a:p>
        </p:txBody>
      </p:sp>
      <p:sp>
        <p:nvSpPr>
          <p:cNvPr id="34" name="Arrow: Right 33">
            <a:extLst>
              <a:ext uri="{FF2B5EF4-FFF2-40B4-BE49-F238E27FC236}">
                <a16:creationId xmlns:a16="http://schemas.microsoft.com/office/drawing/2014/main" id="{B62E62AC-87A9-4934-92DB-D729F29949D7}"/>
              </a:ext>
            </a:extLst>
          </p:cNvPr>
          <p:cNvSpPr/>
          <p:nvPr/>
        </p:nvSpPr>
        <p:spPr>
          <a:xfrm>
            <a:off x="5131143" y="1294388"/>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23DEB6-A15C-4F52-9E23-D411FB708A5B}"/>
              </a:ext>
            </a:extLst>
          </p:cNvPr>
          <p:cNvSpPr/>
          <p:nvPr/>
        </p:nvSpPr>
        <p:spPr>
          <a:xfrm>
            <a:off x="4381101" y="1112289"/>
            <a:ext cx="903732" cy="101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14" name="Rectangle 13">
            <a:extLst>
              <a:ext uri="{FF2B5EF4-FFF2-40B4-BE49-F238E27FC236}">
                <a16:creationId xmlns:a16="http://schemas.microsoft.com/office/drawing/2014/main" id="{D3A2E695-7850-40B8-AEBD-00B667D6C4B5}"/>
              </a:ext>
            </a:extLst>
          </p:cNvPr>
          <p:cNvSpPr/>
          <p:nvPr/>
        </p:nvSpPr>
        <p:spPr>
          <a:xfrm>
            <a:off x="3617711" y="1112289"/>
            <a:ext cx="1508890" cy="101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 Buprenorphine administered, physician enters MAT referral into EMR</a:t>
            </a:r>
            <a:endParaRPr lang="en-US" sz="1200" dirty="0">
              <a:solidFill>
                <a:schemeClr val="bg1"/>
              </a:solidFill>
            </a:endParaRPr>
          </a:p>
        </p:txBody>
      </p:sp>
      <p:pic>
        <p:nvPicPr>
          <p:cNvPr id="28" name="Picture 27">
            <a:extLst>
              <a:ext uri="{FF2B5EF4-FFF2-40B4-BE49-F238E27FC236}">
                <a16:creationId xmlns:a16="http://schemas.microsoft.com/office/drawing/2014/main" id="{8C03B0B3-1D4C-4585-B441-6275079AD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81166" y="1094009"/>
            <a:ext cx="355780" cy="1094341"/>
          </a:xfrm>
          <a:prstGeom prst="rect">
            <a:avLst/>
          </a:prstGeom>
          <a:effectLst>
            <a:outerShdw blurRad="50800" dist="38100" dir="2700000" algn="tl" rotWithShape="0">
              <a:prstClr val="black">
                <a:alpha val="5000"/>
              </a:prstClr>
            </a:outerShdw>
          </a:effectLst>
        </p:spPr>
      </p:pic>
      <p:sp>
        <p:nvSpPr>
          <p:cNvPr id="35" name="Arrow: Right 34">
            <a:extLst>
              <a:ext uri="{FF2B5EF4-FFF2-40B4-BE49-F238E27FC236}">
                <a16:creationId xmlns:a16="http://schemas.microsoft.com/office/drawing/2014/main" id="{9C405445-4D24-401B-BBF9-D5E51BC39530}"/>
              </a:ext>
            </a:extLst>
          </p:cNvPr>
          <p:cNvSpPr/>
          <p:nvPr/>
        </p:nvSpPr>
        <p:spPr>
          <a:xfrm>
            <a:off x="2884128" y="1289542"/>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401E93B1-EC02-4DD1-87FC-5733CEADF1BD}"/>
              </a:ext>
            </a:extLst>
          </p:cNvPr>
          <p:cNvPicPr>
            <a:picLocks noChangeAspect="1"/>
          </p:cNvPicPr>
          <p:nvPr/>
        </p:nvPicPr>
        <p:blipFill>
          <a:blip r:embed="rId4"/>
          <a:stretch>
            <a:fillRect/>
          </a:stretch>
        </p:blipFill>
        <p:spPr>
          <a:xfrm>
            <a:off x="1612928" y="1059717"/>
            <a:ext cx="1483738" cy="838312"/>
          </a:xfrm>
          <a:prstGeom prst="rect">
            <a:avLst/>
          </a:prstGeom>
        </p:spPr>
      </p:pic>
      <p:sp>
        <p:nvSpPr>
          <p:cNvPr id="9" name="Right Bracket 8">
            <a:extLst>
              <a:ext uri="{FF2B5EF4-FFF2-40B4-BE49-F238E27FC236}">
                <a16:creationId xmlns:a16="http://schemas.microsoft.com/office/drawing/2014/main" id="{42648F05-2533-4544-A99B-66234A5A17EC}"/>
              </a:ext>
            </a:extLst>
          </p:cNvPr>
          <p:cNvSpPr/>
          <p:nvPr/>
        </p:nvSpPr>
        <p:spPr>
          <a:xfrm rot="5400000">
            <a:off x="4424027" y="2834200"/>
            <a:ext cx="211595" cy="5672232"/>
          </a:xfrm>
          <a:prstGeom prst="rightBracket">
            <a:avLst>
              <a:gd name="adj" fmla="val 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3E9E3BE-C3DF-49D5-B9D2-366F449BE921}"/>
              </a:ext>
            </a:extLst>
          </p:cNvPr>
          <p:cNvSpPr txBox="1"/>
          <p:nvPr/>
        </p:nvSpPr>
        <p:spPr>
          <a:xfrm>
            <a:off x="2772930" y="5785290"/>
            <a:ext cx="3513788" cy="338554"/>
          </a:xfrm>
          <a:prstGeom prst="rect">
            <a:avLst/>
          </a:prstGeom>
          <a:solidFill>
            <a:schemeClr val="tx2"/>
          </a:solidFill>
          <a:ln>
            <a:solidFill>
              <a:schemeClr val="tx2"/>
            </a:solidFill>
          </a:ln>
        </p:spPr>
        <p:txBody>
          <a:bodyPr wrap="square" rtlCol="0" anchor="ctr">
            <a:spAutoFit/>
          </a:bodyPr>
          <a:lstStyle/>
          <a:p>
            <a:pPr algn="ctr"/>
            <a:r>
              <a:rPr lang="en-US" sz="1600" dirty="0">
                <a:solidFill>
                  <a:schemeClr val="bg1"/>
                </a:solidFill>
                <a:latin typeface="+mj-lt"/>
              </a:rPr>
              <a:t>Conversion is Captured by Collective</a:t>
            </a:r>
          </a:p>
        </p:txBody>
      </p:sp>
    </p:spTree>
    <p:extLst>
      <p:ext uri="{BB962C8B-B14F-4D97-AF65-F5344CB8AC3E}">
        <p14:creationId xmlns:p14="http://schemas.microsoft.com/office/powerpoint/2010/main" val="3710538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24AFE223-5E8F-4419-9E62-4990A20E67F4}"/>
              </a:ext>
            </a:extLst>
          </p:cNvPr>
          <p:cNvPicPr>
            <a:picLocks noChangeAspect="1"/>
          </p:cNvPicPr>
          <p:nvPr/>
        </p:nvPicPr>
        <p:blipFill>
          <a:blip r:embed="rId2"/>
          <a:stretch>
            <a:fillRect/>
          </a:stretch>
        </p:blipFill>
        <p:spPr>
          <a:xfrm>
            <a:off x="9683271" y="2250908"/>
            <a:ext cx="571500" cy="676275"/>
          </a:xfrm>
          <a:prstGeom prst="rect">
            <a:avLst/>
          </a:prstGeom>
        </p:spPr>
      </p:pic>
      <p:sp>
        <p:nvSpPr>
          <p:cNvPr id="83" name="TextBox 82">
            <a:extLst>
              <a:ext uri="{FF2B5EF4-FFF2-40B4-BE49-F238E27FC236}">
                <a16:creationId xmlns:a16="http://schemas.microsoft.com/office/drawing/2014/main" id="{36CD3E7D-A09E-4BCA-AE59-EB24611B2BDD}"/>
              </a:ext>
            </a:extLst>
          </p:cNvPr>
          <p:cNvSpPr txBox="1"/>
          <p:nvPr/>
        </p:nvSpPr>
        <p:spPr>
          <a:xfrm>
            <a:off x="9226747" y="2954103"/>
            <a:ext cx="1484547" cy="738664"/>
          </a:xfrm>
          <a:prstGeom prst="rect">
            <a:avLst/>
          </a:prstGeom>
          <a:noFill/>
        </p:spPr>
        <p:txBody>
          <a:bodyPr wrap="square" rtlCol="0">
            <a:spAutoFit/>
          </a:bodyPr>
          <a:lstStyle/>
          <a:p>
            <a:pPr algn="ctr"/>
            <a:r>
              <a:rPr lang="en-US" sz="1050" dirty="0"/>
              <a:t>Patient is redirected to MAT treating facility after ED re-administers buprenorphine</a:t>
            </a:r>
          </a:p>
        </p:txBody>
      </p:sp>
      <p:sp>
        <p:nvSpPr>
          <p:cNvPr id="70" name="Rectangle 69">
            <a:extLst>
              <a:ext uri="{FF2B5EF4-FFF2-40B4-BE49-F238E27FC236}">
                <a16:creationId xmlns:a16="http://schemas.microsoft.com/office/drawing/2014/main" id="{F95D3223-ADEA-4225-B0E3-6D247A6D459E}"/>
              </a:ext>
            </a:extLst>
          </p:cNvPr>
          <p:cNvSpPr/>
          <p:nvPr/>
        </p:nvSpPr>
        <p:spPr>
          <a:xfrm rot="5400000" flipH="1">
            <a:off x="6762452" y="1916100"/>
            <a:ext cx="815140" cy="218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Arrow: Right 70">
            <a:extLst>
              <a:ext uri="{FF2B5EF4-FFF2-40B4-BE49-F238E27FC236}">
                <a16:creationId xmlns:a16="http://schemas.microsoft.com/office/drawing/2014/main" id="{D6665EE0-EA77-42FB-8439-AB7D7F433440}"/>
              </a:ext>
            </a:extLst>
          </p:cNvPr>
          <p:cNvSpPr/>
          <p:nvPr/>
        </p:nvSpPr>
        <p:spPr>
          <a:xfrm>
            <a:off x="7707263" y="2378283"/>
            <a:ext cx="2135478"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156D97F5-180F-4EA7-B24B-776E86F87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402" y="1992100"/>
            <a:ext cx="965499" cy="1249617"/>
          </a:xfrm>
          <a:prstGeom prst="rect">
            <a:avLst/>
          </a:prstGeom>
          <a:effectLst>
            <a:outerShdw blurRad="50800" dist="38100" dir="2700000" algn="tl" rotWithShape="0">
              <a:prstClr val="black">
                <a:alpha val="40000"/>
              </a:prstClr>
            </a:outerShdw>
          </a:effectLst>
        </p:spPr>
      </p:pic>
      <p:sp>
        <p:nvSpPr>
          <p:cNvPr id="66" name="Rectangle 65">
            <a:extLst>
              <a:ext uri="{FF2B5EF4-FFF2-40B4-BE49-F238E27FC236}">
                <a16:creationId xmlns:a16="http://schemas.microsoft.com/office/drawing/2014/main" id="{101FE75D-324D-4CCF-A33A-99D152515858}"/>
              </a:ext>
            </a:extLst>
          </p:cNvPr>
          <p:cNvSpPr/>
          <p:nvPr/>
        </p:nvSpPr>
        <p:spPr>
          <a:xfrm>
            <a:off x="6415577" y="2147728"/>
            <a:ext cx="1508890" cy="1017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Collective receives encounter </a:t>
            </a:r>
            <a:br>
              <a:rPr lang="en-US" sz="1200" dirty="0">
                <a:solidFill>
                  <a:schemeClr val="bg1"/>
                </a:solidFill>
                <a:latin typeface="+mj-lt"/>
              </a:rPr>
            </a:br>
            <a:r>
              <a:rPr lang="en-US" sz="1200" dirty="0">
                <a:solidFill>
                  <a:schemeClr val="bg1"/>
                </a:solidFill>
                <a:latin typeface="+mj-lt"/>
              </a:rPr>
              <a:t>via normal ADT process</a:t>
            </a:r>
            <a:endParaRPr lang="en-US" sz="1200" dirty="0">
              <a:solidFill>
                <a:schemeClr val="bg1"/>
              </a:solidFill>
            </a:endParaRPr>
          </a:p>
        </p:txBody>
      </p:sp>
      <p:sp>
        <p:nvSpPr>
          <p:cNvPr id="64" name="Arrow: Right 63">
            <a:extLst>
              <a:ext uri="{FF2B5EF4-FFF2-40B4-BE49-F238E27FC236}">
                <a16:creationId xmlns:a16="http://schemas.microsoft.com/office/drawing/2014/main" id="{79364382-D191-4300-9932-0A9489FF4F30}"/>
              </a:ext>
            </a:extLst>
          </p:cNvPr>
          <p:cNvSpPr/>
          <p:nvPr/>
        </p:nvSpPr>
        <p:spPr>
          <a:xfrm>
            <a:off x="5478455" y="2377553"/>
            <a:ext cx="1043117"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    ADT</a:t>
            </a:r>
            <a:endParaRPr lang="en-US" dirty="0">
              <a:solidFill>
                <a:schemeClr val="bg1"/>
              </a:solidFill>
            </a:endParaRPr>
          </a:p>
        </p:txBody>
      </p:sp>
      <p:sp>
        <p:nvSpPr>
          <p:cNvPr id="63" name="TextBox 62">
            <a:extLst>
              <a:ext uri="{FF2B5EF4-FFF2-40B4-BE49-F238E27FC236}">
                <a16:creationId xmlns:a16="http://schemas.microsoft.com/office/drawing/2014/main" id="{0997519F-C74B-4A71-BCEA-8D78CA0B7B80}"/>
              </a:ext>
            </a:extLst>
          </p:cNvPr>
          <p:cNvSpPr txBox="1"/>
          <p:nvPr/>
        </p:nvSpPr>
        <p:spPr>
          <a:xfrm>
            <a:off x="4223700" y="3033797"/>
            <a:ext cx="1484547" cy="577081"/>
          </a:xfrm>
          <a:prstGeom prst="rect">
            <a:avLst/>
          </a:prstGeom>
          <a:noFill/>
        </p:spPr>
        <p:txBody>
          <a:bodyPr wrap="square" rtlCol="0">
            <a:spAutoFit/>
          </a:bodyPr>
          <a:lstStyle/>
          <a:p>
            <a:pPr algn="ctr"/>
            <a:r>
              <a:rPr lang="en-US" sz="1050" dirty="0"/>
              <a:t>Patient arrives at hospital again with withdrawal symptoms</a:t>
            </a:r>
          </a:p>
        </p:txBody>
      </p:sp>
      <p:pic>
        <p:nvPicPr>
          <p:cNvPr id="65" name="Picture 64">
            <a:extLst>
              <a:ext uri="{FF2B5EF4-FFF2-40B4-BE49-F238E27FC236}">
                <a16:creationId xmlns:a16="http://schemas.microsoft.com/office/drawing/2014/main" id="{493ADC45-420C-4BC6-A7D5-5F557663872D}"/>
              </a:ext>
            </a:extLst>
          </p:cNvPr>
          <p:cNvPicPr>
            <a:picLocks noChangeAspect="1"/>
          </p:cNvPicPr>
          <p:nvPr/>
        </p:nvPicPr>
        <p:blipFill>
          <a:blip r:embed="rId4"/>
          <a:stretch>
            <a:fillRect/>
          </a:stretch>
        </p:blipFill>
        <p:spPr>
          <a:xfrm>
            <a:off x="4224509" y="2147728"/>
            <a:ext cx="1483738" cy="838312"/>
          </a:xfrm>
          <a:prstGeom prst="rect">
            <a:avLst/>
          </a:prstGeom>
        </p:spPr>
      </p:pic>
      <p:sp>
        <p:nvSpPr>
          <p:cNvPr id="68" name="Arrow: Right 67">
            <a:extLst>
              <a:ext uri="{FF2B5EF4-FFF2-40B4-BE49-F238E27FC236}">
                <a16:creationId xmlns:a16="http://schemas.microsoft.com/office/drawing/2014/main" id="{9AB3A58C-6D11-4D9A-9BF6-8C785B977FB5}"/>
              </a:ext>
            </a:extLst>
          </p:cNvPr>
          <p:cNvSpPr/>
          <p:nvPr/>
        </p:nvSpPr>
        <p:spPr>
          <a:xfrm rot="5400000">
            <a:off x="4651356" y="1685450"/>
            <a:ext cx="633482"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0AA64598-7EB6-468D-8A4B-F045553ABD06}"/>
              </a:ext>
            </a:extLst>
          </p:cNvPr>
          <p:cNvSpPr/>
          <p:nvPr/>
        </p:nvSpPr>
        <p:spPr>
          <a:xfrm>
            <a:off x="4859677" y="1617588"/>
            <a:ext cx="2419403" cy="218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9372A9F-87E8-4A6E-8721-4530FAB8D82E}"/>
              </a:ext>
            </a:extLst>
          </p:cNvPr>
          <p:cNvGrpSpPr/>
          <p:nvPr/>
        </p:nvGrpSpPr>
        <p:grpSpPr>
          <a:xfrm>
            <a:off x="160837" y="4350675"/>
            <a:ext cx="2598567" cy="1485821"/>
            <a:chOff x="8701976" y="624065"/>
            <a:chExt cx="2598567" cy="1485821"/>
          </a:xfrm>
        </p:grpSpPr>
        <p:sp>
          <p:nvSpPr>
            <p:cNvPr id="18" name="Arrow: Chevron 17">
              <a:extLst>
                <a:ext uri="{FF2B5EF4-FFF2-40B4-BE49-F238E27FC236}">
                  <a16:creationId xmlns:a16="http://schemas.microsoft.com/office/drawing/2014/main" id="{8A89F704-8394-4B69-B6FD-DFDB4D20FC71}"/>
                </a:ext>
              </a:extLst>
            </p:cNvPr>
            <p:cNvSpPr/>
            <p:nvPr/>
          </p:nvSpPr>
          <p:spPr>
            <a:xfrm>
              <a:off x="8880510" y="624065"/>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either refuses treatment</a:t>
              </a:r>
              <a:br>
                <a:rPr lang="en-US" sz="1100" dirty="0">
                  <a:solidFill>
                    <a:schemeClr val="bg1"/>
                  </a:solidFill>
                  <a:latin typeface="+mj-lt"/>
                </a:rPr>
              </a:br>
              <a:r>
                <a:rPr lang="en-US" sz="1100" dirty="0">
                  <a:solidFill>
                    <a:schemeClr val="bg1"/>
                  </a:solidFill>
                  <a:latin typeface="+mj-lt"/>
                </a:rPr>
                <a:t>at MAT facility or</a:t>
              </a:r>
              <a:br>
                <a:rPr lang="en-US" sz="1100" dirty="0">
                  <a:solidFill>
                    <a:schemeClr val="bg1"/>
                  </a:solidFill>
                  <a:latin typeface="+mj-lt"/>
                </a:rPr>
              </a:br>
              <a:r>
                <a:rPr lang="en-US" sz="1100" dirty="0">
                  <a:solidFill>
                    <a:schemeClr val="accent1"/>
                  </a:solidFill>
                  <a:latin typeface="+mj-lt"/>
                </a:rPr>
                <a:t>no-shows for treatment</a:t>
              </a:r>
              <a:endParaRPr lang="en-US" sz="1200" dirty="0">
                <a:solidFill>
                  <a:schemeClr val="accent1"/>
                </a:solidFill>
                <a:latin typeface="+mj-lt"/>
              </a:endParaRPr>
            </a:p>
          </p:txBody>
        </p:sp>
        <p:sp>
          <p:nvSpPr>
            <p:cNvPr id="19" name="Oval 18">
              <a:extLst>
                <a:ext uri="{FF2B5EF4-FFF2-40B4-BE49-F238E27FC236}">
                  <a16:creationId xmlns:a16="http://schemas.microsoft.com/office/drawing/2014/main" id="{605E63A0-7B2B-4BA6-9D54-317206D8F9E8}"/>
                </a:ext>
              </a:extLst>
            </p:cNvPr>
            <p:cNvSpPr/>
            <p:nvPr/>
          </p:nvSpPr>
          <p:spPr>
            <a:xfrm>
              <a:off x="8701976" y="1188441"/>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3</a:t>
              </a:r>
            </a:p>
          </p:txBody>
        </p:sp>
      </p:grpSp>
      <p:grpSp>
        <p:nvGrpSpPr>
          <p:cNvPr id="36" name="Group 35">
            <a:extLst>
              <a:ext uri="{FF2B5EF4-FFF2-40B4-BE49-F238E27FC236}">
                <a16:creationId xmlns:a16="http://schemas.microsoft.com/office/drawing/2014/main" id="{EECA3B45-2973-452F-AB88-43E69EC1D323}"/>
              </a:ext>
            </a:extLst>
          </p:cNvPr>
          <p:cNvGrpSpPr/>
          <p:nvPr/>
        </p:nvGrpSpPr>
        <p:grpSpPr>
          <a:xfrm>
            <a:off x="160837" y="2332679"/>
            <a:ext cx="2598568" cy="1485821"/>
            <a:chOff x="4462606" y="624647"/>
            <a:chExt cx="2598568" cy="1485821"/>
          </a:xfrm>
        </p:grpSpPr>
        <p:sp>
          <p:nvSpPr>
            <p:cNvPr id="20" name="Arrow: Chevron 19">
              <a:extLst>
                <a:ext uri="{FF2B5EF4-FFF2-40B4-BE49-F238E27FC236}">
                  <a16:creationId xmlns:a16="http://schemas.microsoft.com/office/drawing/2014/main" id="{4126C19E-C60D-4D04-8A9E-4303E2A484EE}"/>
                </a:ext>
              </a:extLst>
            </p:cNvPr>
            <p:cNvSpPr/>
            <p:nvPr/>
          </p:nvSpPr>
          <p:spPr>
            <a:xfrm>
              <a:off x="4641141" y="624647"/>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accent5">
                      <a:lumMod val="40000"/>
                      <a:lumOff val="60000"/>
                    </a:schemeClr>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DOES NOT grant consent</a:t>
              </a:r>
              <a:br>
                <a:rPr lang="en-US" sz="1100" dirty="0">
                  <a:solidFill>
                    <a:schemeClr val="bg1"/>
                  </a:solidFill>
                  <a:latin typeface="+mj-lt"/>
                </a:rPr>
              </a:br>
              <a:r>
                <a:rPr lang="en-US" sz="1100" dirty="0">
                  <a:solidFill>
                    <a:schemeClr val="bg1"/>
                  </a:solidFill>
                  <a:latin typeface="+mj-lt"/>
                </a:rPr>
                <a:t>under 42 CFR Part 2</a:t>
              </a:r>
            </a:p>
          </p:txBody>
        </p:sp>
        <p:sp>
          <p:nvSpPr>
            <p:cNvPr id="21" name="Oval 20">
              <a:extLst>
                <a:ext uri="{FF2B5EF4-FFF2-40B4-BE49-F238E27FC236}">
                  <a16:creationId xmlns:a16="http://schemas.microsoft.com/office/drawing/2014/main" id="{BE36A25D-34A8-46A8-B9E0-129882D84BF2}"/>
                </a:ext>
              </a:extLst>
            </p:cNvPr>
            <p:cNvSpPr/>
            <p:nvPr/>
          </p:nvSpPr>
          <p:spPr>
            <a:xfrm>
              <a:off x="4462606" y="1189023"/>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2</a:t>
              </a:r>
            </a:p>
          </p:txBody>
        </p:sp>
      </p:grpSp>
      <p:grpSp>
        <p:nvGrpSpPr>
          <p:cNvPr id="37" name="Group 36">
            <a:extLst>
              <a:ext uri="{FF2B5EF4-FFF2-40B4-BE49-F238E27FC236}">
                <a16:creationId xmlns:a16="http://schemas.microsoft.com/office/drawing/2014/main" id="{D8B45BF6-FF5F-44E2-890B-5700DCC47FB2}"/>
              </a:ext>
            </a:extLst>
          </p:cNvPr>
          <p:cNvGrpSpPr/>
          <p:nvPr/>
        </p:nvGrpSpPr>
        <p:grpSpPr>
          <a:xfrm>
            <a:off x="160837" y="580935"/>
            <a:ext cx="2598569" cy="1485821"/>
            <a:chOff x="712921" y="624066"/>
            <a:chExt cx="2598569" cy="1485821"/>
          </a:xfrm>
        </p:grpSpPr>
        <p:sp>
          <p:nvSpPr>
            <p:cNvPr id="22" name="Arrow: Chevron 21">
              <a:extLst>
                <a:ext uri="{FF2B5EF4-FFF2-40B4-BE49-F238E27FC236}">
                  <a16:creationId xmlns:a16="http://schemas.microsoft.com/office/drawing/2014/main" id="{B398DF02-22FD-4133-B7ED-5EF7F43E864D}"/>
                </a:ext>
              </a:extLst>
            </p:cNvPr>
            <p:cNvSpPr/>
            <p:nvPr/>
          </p:nvSpPr>
          <p:spPr>
            <a:xfrm>
              <a:off x="891457" y="624066"/>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accent5">
                      <a:lumMod val="40000"/>
                      <a:lumOff val="60000"/>
                    </a:schemeClr>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grants consent</a:t>
              </a:r>
              <a:br>
                <a:rPr lang="en-US" sz="1100" dirty="0">
                  <a:solidFill>
                    <a:schemeClr val="bg1"/>
                  </a:solidFill>
                  <a:latin typeface="+mj-lt"/>
                </a:rPr>
              </a:br>
              <a:r>
                <a:rPr lang="en-US" sz="1100" dirty="0">
                  <a:solidFill>
                    <a:schemeClr val="bg1"/>
                  </a:solidFill>
                  <a:latin typeface="+mj-lt"/>
                </a:rPr>
                <a:t>under 42 CFR Part 2</a:t>
              </a:r>
            </a:p>
          </p:txBody>
        </p:sp>
        <p:sp>
          <p:nvSpPr>
            <p:cNvPr id="23" name="Oval 22">
              <a:extLst>
                <a:ext uri="{FF2B5EF4-FFF2-40B4-BE49-F238E27FC236}">
                  <a16:creationId xmlns:a16="http://schemas.microsoft.com/office/drawing/2014/main" id="{D7376CF6-DB1E-45D6-ABB7-93687CA24491}"/>
                </a:ext>
              </a:extLst>
            </p:cNvPr>
            <p:cNvSpPr/>
            <p:nvPr/>
          </p:nvSpPr>
          <p:spPr>
            <a:xfrm>
              <a:off x="712921" y="1188442"/>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1</a:t>
              </a:r>
            </a:p>
          </p:txBody>
        </p:sp>
      </p:grpSp>
      <p:cxnSp>
        <p:nvCxnSpPr>
          <p:cNvPr id="46" name="Straight Connector 45">
            <a:extLst>
              <a:ext uri="{FF2B5EF4-FFF2-40B4-BE49-F238E27FC236}">
                <a16:creationId xmlns:a16="http://schemas.microsoft.com/office/drawing/2014/main" id="{10BBD790-BF2A-4197-9CC6-33B2B8347FF3}"/>
              </a:ext>
            </a:extLst>
          </p:cNvPr>
          <p:cNvCxnSpPr>
            <a:cxnSpLocks/>
          </p:cNvCxnSpPr>
          <p:nvPr/>
        </p:nvCxnSpPr>
        <p:spPr>
          <a:xfrm flipV="1">
            <a:off x="363748" y="4061477"/>
            <a:ext cx="11464505" cy="1939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41C28DD0-2BF3-4DDD-98D0-FE07CECCCE3C}"/>
              </a:ext>
            </a:extLst>
          </p:cNvPr>
          <p:cNvSpPr/>
          <p:nvPr/>
        </p:nvSpPr>
        <p:spPr>
          <a:xfrm>
            <a:off x="10390195" y="4410458"/>
            <a:ext cx="1508890" cy="10174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Patient is contacted proactively</a:t>
            </a:r>
            <a:br>
              <a:rPr lang="en-US" sz="1200" dirty="0">
                <a:solidFill>
                  <a:schemeClr val="bg1"/>
                </a:solidFill>
                <a:latin typeface="+mj-lt"/>
              </a:rPr>
            </a:br>
            <a:r>
              <a:rPr lang="en-US" sz="1200" dirty="0">
                <a:solidFill>
                  <a:schemeClr val="bg1"/>
                </a:solidFill>
                <a:latin typeface="+mj-lt"/>
              </a:rPr>
              <a:t>by MAT facility</a:t>
            </a:r>
            <a:endParaRPr lang="en-US" sz="1200" dirty="0">
              <a:solidFill>
                <a:schemeClr val="bg1"/>
              </a:solidFill>
            </a:endParaRPr>
          </a:p>
        </p:txBody>
      </p:sp>
      <p:sp>
        <p:nvSpPr>
          <p:cNvPr id="48" name="Arrow: Right 47">
            <a:extLst>
              <a:ext uri="{FF2B5EF4-FFF2-40B4-BE49-F238E27FC236}">
                <a16:creationId xmlns:a16="http://schemas.microsoft.com/office/drawing/2014/main" id="{871DFACF-1028-4894-8D7B-E211D7318A32}"/>
              </a:ext>
            </a:extLst>
          </p:cNvPr>
          <p:cNvSpPr/>
          <p:nvPr/>
        </p:nvSpPr>
        <p:spPr>
          <a:xfrm>
            <a:off x="9662956" y="4604336"/>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E86E398F-D286-4BC5-A862-EAF056565B11}"/>
              </a:ext>
            </a:extLst>
          </p:cNvPr>
          <p:cNvPicPr>
            <a:picLocks noChangeAspect="1"/>
          </p:cNvPicPr>
          <p:nvPr/>
        </p:nvPicPr>
        <p:blipFill>
          <a:blip r:embed="rId2"/>
          <a:stretch>
            <a:fillRect/>
          </a:stretch>
        </p:blipFill>
        <p:spPr>
          <a:xfrm>
            <a:off x="9279183" y="4475782"/>
            <a:ext cx="571500" cy="676275"/>
          </a:xfrm>
          <a:prstGeom prst="rect">
            <a:avLst/>
          </a:prstGeom>
        </p:spPr>
      </p:pic>
      <p:sp>
        <p:nvSpPr>
          <p:cNvPr id="50" name="Arrow: Right 49">
            <a:extLst>
              <a:ext uri="{FF2B5EF4-FFF2-40B4-BE49-F238E27FC236}">
                <a16:creationId xmlns:a16="http://schemas.microsoft.com/office/drawing/2014/main" id="{FB498814-025A-4609-9C63-56FEBE031A7C}"/>
              </a:ext>
            </a:extLst>
          </p:cNvPr>
          <p:cNvSpPr/>
          <p:nvPr/>
        </p:nvSpPr>
        <p:spPr>
          <a:xfrm>
            <a:off x="8578605" y="4605991"/>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8B19836-23C3-4EDE-BE59-5BAE750E93FB}"/>
              </a:ext>
            </a:extLst>
          </p:cNvPr>
          <p:cNvSpPr txBox="1"/>
          <p:nvPr/>
        </p:nvSpPr>
        <p:spPr>
          <a:xfrm>
            <a:off x="8728308" y="5178977"/>
            <a:ext cx="1627728" cy="738664"/>
          </a:xfrm>
          <a:prstGeom prst="rect">
            <a:avLst/>
          </a:prstGeom>
          <a:noFill/>
        </p:spPr>
        <p:txBody>
          <a:bodyPr wrap="square" rtlCol="0">
            <a:spAutoFit/>
          </a:bodyPr>
          <a:lstStyle/>
          <a:p>
            <a:pPr algn="ctr"/>
            <a:r>
              <a:rPr lang="en-US" sz="1050" dirty="0"/>
              <a:t>Patient information, including buprenorphine administration time/date, is delivered to MAT facility</a:t>
            </a:r>
          </a:p>
        </p:txBody>
      </p:sp>
      <p:sp>
        <p:nvSpPr>
          <p:cNvPr id="52" name="TextBox 51">
            <a:extLst>
              <a:ext uri="{FF2B5EF4-FFF2-40B4-BE49-F238E27FC236}">
                <a16:creationId xmlns:a16="http://schemas.microsoft.com/office/drawing/2014/main" id="{A71844EF-4A72-43F1-9A90-B075A1830B61}"/>
              </a:ext>
            </a:extLst>
          </p:cNvPr>
          <p:cNvSpPr txBox="1"/>
          <p:nvPr/>
        </p:nvSpPr>
        <p:spPr>
          <a:xfrm>
            <a:off x="2939981" y="5262158"/>
            <a:ext cx="1484547" cy="577081"/>
          </a:xfrm>
          <a:prstGeom prst="rect">
            <a:avLst/>
          </a:prstGeom>
          <a:noFill/>
        </p:spPr>
        <p:txBody>
          <a:bodyPr wrap="square" rtlCol="0">
            <a:spAutoFit/>
          </a:bodyPr>
          <a:lstStyle/>
          <a:p>
            <a:pPr algn="ctr"/>
            <a:r>
              <a:rPr lang="en-US" sz="1050" dirty="0"/>
              <a:t>Patient arrives at hospital again with withdrawal symptoms</a:t>
            </a:r>
          </a:p>
        </p:txBody>
      </p:sp>
      <p:sp>
        <p:nvSpPr>
          <p:cNvPr id="53" name="Rectangle 52">
            <a:extLst>
              <a:ext uri="{FF2B5EF4-FFF2-40B4-BE49-F238E27FC236}">
                <a16:creationId xmlns:a16="http://schemas.microsoft.com/office/drawing/2014/main" id="{7A6AAEAE-D353-46CD-853E-F918F580798F}"/>
              </a:ext>
            </a:extLst>
          </p:cNvPr>
          <p:cNvSpPr/>
          <p:nvPr/>
        </p:nvSpPr>
        <p:spPr>
          <a:xfrm>
            <a:off x="7195877" y="4410381"/>
            <a:ext cx="1508890" cy="1017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Collective receives referral via HL7 transmission</a:t>
            </a:r>
            <a:endParaRPr lang="en-US" sz="1200" dirty="0">
              <a:solidFill>
                <a:schemeClr val="bg1"/>
              </a:solidFill>
            </a:endParaRPr>
          </a:p>
        </p:txBody>
      </p:sp>
      <p:sp>
        <p:nvSpPr>
          <p:cNvPr id="54" name="Arrow: Right 53">
            <a:extLst>
              <a:ext uri="{FF2B5EF4-FFF2-40B4-BE49-F238E27FC236}">
                <a16:creationId xmlns:a16="http://schemas.microsoft.com/office/drawing/2014/main" id="{68BD632D-353F-4CE5-BEB4-8790253BCC73}"/>
              </a:ext>
            </a:extLst>
          </p:cNvPr>
          <p:cNvSpPr/>
          <p:nvPr/>
        </p:nvSpPr>
        <p:spPr>
          <a:xfrm>
            <a:off x="6459005" y="4610760"/>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032FA4-ECA8-44DB-B823-318C6F3D969F}"/>
              </a:ext>
            </a:extLst>
          </p:cNvPr>
          <p:cNvSpPr/>
          <p:nvPr/>
        </p:nvSpPr>
        <p:spPr>
          <a:xfrm>
            <a:off x="5708963" y="4428661"/>
            <a:ext cx="903732" cy="101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endParaRPr>
          </a:p>
        </p:txBody>
      </p:sp>
      <p:sp>
        <p:nvSpPr>
          <p:cNvPr id="56" name="Rectangle 55">
            <a:extLst>
              <a:ext uri="{FF2B5EF4-FFF2-40B4-BE49-F238E27FC236}">
                <a16:creationId xmlns:a16="http://schemas.microsoft.com/office/drawing/2014/main" id="{FFA4CFBE-E91B-4D01-8029-4F627678247D}"/>
              </a:ext>
            </a:extLst>
          </p:cNvPr>
          <p:cNvSpPr/>
          <p:nvPr/>
        </p:nvSpPr>
        <p:spPr>
          <a:xfrm>
            <a:off x="4945573" y="4428661"/>
            <a:ext cx="1508890" cy="101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mj-lt"/>
              </a:rPr>
              <a:t> Buprenorphine administered, physician enters MAT referral into EMR</a:t>
            </a:r>
            <a:endParaRPr lang="en-US" sz="1200" dirty="0">
              <a:solidFill>
                <a:schemeClr val="bg1"/>
              </a:solidFill>
            </a:endParaRPr>
          </a:p>
        </p:txBody>
      </p:sp>
      <p:pic>
        <p:nvPicPr>
          <p:cNvPr id="57" name="Picture 56">
            <a:extLst>
              <a:ext uri="{FF2B5EF4-FFF2-40B4-BE49-F238E27FC236}">
                <a16:creationId xmlns:a16="http://schemas.microsoft.com/office/drawing/2014/main" id="{0E89695C-01A9-4827-B704-A3A7E84F8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09028" y="4410381"/>
            <a:ext cx="355780" cy="1094341"/>
          </a:xfrm>
          <a:prstGeom prst="rect">
            <a:avLst/>
          </a:prstGeom>
          <a:effectLst>
            <a:outerShdw blurRad="50800" dist="38100" dir="2700000" algn="tl" rotWithShape="0">
              <a:prstClr val="black">
                <a:alpha val="5000"/>
              </a:prstClr>
            </a:outerShdw>
          </a:effectLst>
        </p:spPr>
      </p:pic>
      <p:sp>
        <p:nvSpPr>
          <p:cNvPr id="58" name="Arrow: Right 57">
            <a:extLst>
              <a:ext uri="{FF2B5EF4-FFF2-40B4-BE49-F238E27FC236}">
                <a16:creationId xmlns:a16="http://schemas.microsoft.com/office/drawing/2014/main" id="{21DBED9A-9319-427D-A253-B6EE3E5E90EC}"/>
              </a:ext>
            </a:extLst>
          </p:cNvPr>
          <p:cNvSpPr/>
          <p:nvPr/>
        </p:nvSpPr>
        <p:spPr>
          <a:xfrm>
            <a:off x="4211990" y="4605914"/>
            <a:ext cx="829686" cy="478712"/>
          </a:xfrm>
          <a:prstGeom prst="rightArrow">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DC53E9A8-3C6A-4EEC-A130-05CD6DE047AA}"/>
              </a:ext>
            </a:extLst>
          </p:cNvPr>
          <p:cNvPicPr>
            <a:picLocks noChangeAspect="1"/>
          </p:cNvPicPr>
          <p:nvPr/>
        </p:nvPicPr>
        <p:blipFill>
          <a:blip r:embed="rId4"/>
          <a:stretch>
            <a:fillRect/>
          </a:stretch>
        </p:blipFill>
        <p:spPr>
          <a:xfrm>
            <a:off x="2940790" y="4376089"/>
            <a:ext cx="1483738" cy="838312"/>
          </a:xfrm>
          <a:prstGeom prst="rect">
            <a:avLst/>
          </a:prstGeom>
        </p:spPr>
      </p:pic>
      <p:pic>
        <p:nvPicPr>
          <p:cNvPr id="73" name="Picture 72">
            <a:extLst>
              <a:ext uri="{FF2B5EF4-FFF2-40B4-BE49-F238E27FC236}">
                <a16:creationId xmlns:a16="http://schemas.microsoft.com/office/drawing/2014/main" id="{A65F2C06-585E-4560-BD03-CE4B5091E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154" y="687592"/>
            <a:ext cx="965499" cy="1249617"/>
          </a:xfrm>
          <a:prstGeom prst="rect">
            <a:avLst/>
          </a:prstGeom>
          <a:effectLst>
            <a:outerShdw blurRad="50800" dist="38100" dir="2700000" algn="tl" rotWithShape="0">
              <a:prstClr val="black">
                <a:alpha val="40000"/>
              </a:prstClr>
            </a:outerShdw>
          </a:effectLst>
        </p:spPr>
      </p:pic>
      <p:sp>
        <p:nvSpPr>
          <p:cNvPr id="79" name="TextBox 78">
            <a:extLst>
              <a:ext uri="{FF2B5EF4-FFF2-40B4-BE49-F238E27FC236}">
                <a16:creationId xmlns:a16="http://schemas.microsoft.com/office/drawing/2014/main" id="{AAD853D7-1DF0-43FD-B662-69AC26DFB980}"/>
              </a:ext>
            </a:extLst>
          </p:cNvPr>
          <p:cNvSpPr txBox="1"/>
          <p:nvPr/>
        </p:nvSpPr>
        <p:spPr>
          <a:xfrm>
            <a:off x="6504320" y="838666"/>
            <a:ext cx="3583183" cy="577081"/>
          </a:xfrm>
          <a:prstGeom prst="rect">
            <a:avLst/>
          </a:prstGeom>
          <a:noFill/>
        </p:spPr>
        <p:txBody>
          <a:bodyPr wrap="square" rtlCol="0">
            <a:spAutoFit/>
          </a:bodyPr>
          <a:lstStyle/>
          <a:p>
            <a:pPr algn="ctr"/>
            <a:r>
              <a:rPr lang="en-US" sz="1050" dirty="0"/>
              <a:t>Notification is sent to both the ED (if possible) and the MAT facility the patient has been attending, notifying each of the other’s involvement and facilitating coordination</a:t>
            </a:r>
          </a:p>
        </p:txBody>
      </p:sp>
      <p:sp>
        <p:nvSpPr>
          <p:cNvPr id="86" name="Rectangle: Rounded Corners 85">
            <a:extLst>
              <a:ext uri="{FF2B5EF4-FFF2-40B4-BE49-F238E27FC236}">
                <a16:creationId xmlns:a16="http://schemas.microsoft.com/office/drawing/2014/main" id="{FC4C14B4-F85E-4885-9EFF-57D4F0480094}"/>
              </a:ext>
            </a:extLst>
          </p:cNvPr>
          <p:cNvSpPr/>
          <p:nvPr/>
        </p:nvSpPr>
        <p:spPr>
          <a:xfrm>
            <a:off x="5327155" y="1198970"/>
            <a:ext cx="965498" cy="2888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effectLst>
                  <a:outerShdw blurRad="50800" dist="38100" dir="2700000" algn="tl" rotWithShape="0">
                    <a:prstClr val="black">
                      <a:alpha val="40000"/>
                    </a:prstClr>
                  </a:outerShdw>
                </a:effectLst>
              </a:rPr>
              <a:t>1 ONLY</a:t>
            </a:r>
          </a:p>
        </p:txBody>
      </p:sp>
    </p:spTree>
    <p:extLst>
      <p:ext uri="{BB962C8B-B14F-4D97-AF65-F5344CB8AC3E}">
        <p14:creationId xmlns:p14="http://schemas.microsoft.com/office/powerpoint/2010/main" val="67279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0AC06A-230F-4A1C-9D98-57EA8CF18E5F}"/>
              </a:ext>
            </a:extLst>
          </p:cNvPr>
          <p:cNvGrpSpPr/>
          <p:nvPr/>
        </p:nvGrpSpPr>
        <p:grpSpPr>
          <a:xfrm>
            <a:off x="8953268" y="195950"/>
            <a:ext cx="2420033" cy="1664355"/>
            <a:chOff x="7988938" y="3754598"/>
            <a:chExt cx="2420033" cy="1664355"/>
          </a:xfrm>
        </p:grpSpPr>
        <p:sp>
          <p:nvSpPr>
            <p:cNvPr id="5" name="Arrow: Chevron 4">
              <a:extLst>
                <a:ext uri="{FF2B5EF4-FFF2-40B4-BE49-F238E27FC236}">
                  <a16:creationId xmlns:a16="http://schemas.microsoft.com/office/drawing/2014/main" id="{CB90CFDC-A9CF-45EC-960F-F8169B88C74F}"/>
                </a:ext>
              </a:extLst>
            </p:cNvPr>
            <p:cNvSpPr/>
            <p:nvPr/>
          </p:nvSpPr>
          <p:spPr>
            <a:xfrm>
              <a:off x="7988938" y="3933132"/>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either refuses treatment</a:t>
              </a:r>
              <a:br>
                <a:rPr lang="en-US" sz="1100" dirty="0">
                  <a:solidFill>
                    <a:schemeClr val="bg1"/>
                  </a:solidFill>
                  <a:latin typeface="+mj-lt"/>
                </a:rPr>
              </a:br>
              <a:r>
                <a:rPr lang="en-US" sz="1100" dirty="0">
                  <a:solidFill>
                    <a:schemeClr val="bg1"/>
                  </a:solidFill>
                  <a:latin typeface="+mj-lt"/>
                </a:rPr>
                <a:t>at MAT facility or</a:t>
              </a:r>
              <a:br>
                <a:rPr lang="en-US" sz="1100" dirty="0">
                  <a:solidFill>
                    <a:schemeClr val="bg1"/>
                  </a:solidFill>
                  <a:latin typeface="+mj-lt"/>
                </a:rPr>
              </a:br>
              <a:r>
                <a:rPr lang="en-US" sz="1100" dirty="0">
                  <a:solidFill>
                    <a:schemeClr val="accent1"/>
                  </a:solidFill>
                  <a:latin typeface="+mj-lt"/>
                </a:rPr>
                <a:t>no-shows for treatment</a:t>
              </a:r>
              <a:endParaRPr lang="en-US" sz="1200" dirty="0">
                <a:solidFill>
                  <a:schemeClr val="accent1"/>
                </a:solidFill>
                <a:latin typeface="+mj-lt"/>
              </a:endParaRPr>
            </a:p>
          </p:txBody>
        </p:sp>
        <p:sp>
          <p:nvSpPr>
            <p:cNvPr id="6" name="Oval 5">
              <a:extLst>
                <a:ext uri="{FF2B5EF4-FFF2-40B4-BE49-F238E27FC236}">
                  <a16:creationId xmlns:a16="http://schemas.microsoft.com/office/drawing/2014/main" id="{B7B1407C-FBA5-442C-B6D4-CFC2B9C6E6B8}"/>
                </a:ext>
              </a:extLst>
            </p:cNvPr>
            <p:cNvSpPr/>
            <p:nvPr/>
          </p:nvSpPr>
          <p:spPr>
            <a:xfrm>
              <a:off x="8088903"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3</a:t>
              </a:r>
            </a:p>
          </p:txBody>
        </p:sp>
      </p:grpSp>
      <p:grpSp>
        <p:nvGrpSpPr>
          <p:cNvPr id="14" name="Group 13">
            <a:extLst>
              <a:ext uri="{FF2B5EF4-FFF2-40B4-BE49-F238E27FC236}">
                <a16:creationId xmlns:a16="http://schemas.microsoft.com/office/drawing/2014/main" id="{BE3F1A8F-1B80-4C4C-A969-D21577CC5081}"/>
              </a:ext>
            </a:extLst>
          </p:cNvPr>
          <p:cNvGrpSpPr/>
          <p:nvPr/>
        </p:nvGrpSpPr>
        <p:grpSpPr>
          <a:xfrm>
            <a:off x="4908559" y="200515"/>
            <a:ext cx="2420033" cy="1659790"/>
            <a:chOff x="4908559" y="3754598"/>
            <a:chExt cx="2420033" cy="1659790"/>
          </a:xfrm>
        </p:grpSpPr>
        <p:sp>
          <p:nvSpPr>
            <p:cNvPr id="8" name="Arrow: Chevron 7">
              <a:extLst>
                <a:ext uri="{FF2B5EF4-FFF2-40B4-BE49-F238E27FC236}">
                  <a16:creationId xmlns:a16="http://schemas.microsoft.com/office/drawing/2014/main" id="{FAAEB9E7-937D-43D3-9097-C10480060704}"/>
                </a:ext>
              </a:extLst>
            </p:cNvPr>
            <p:cNvSpPr/>
            <p:nvPr/>
          </p:nvSpPr>
          <p:spPr>
            <a:xfrm>
              <a:off x="4908559" y="3928567"/>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DOES NOT grant consent</a:t>
              </a:r>
              <a:br>
                <a:rPr lang="en-US" sz="1100" dirty="0">
                  <a:solidFill>
                    <a:schemeClr val="bg1"/>
                  </a:solidFill>
                  <a:latin typeface="+mj-lt"/>
                </a:rPr>
              </a:br>
              <a:r>
                <a:rPr lang="en-US" sz="1100" dirty="0">
                  <a:solidFill>
                    <a:schemeClr val="bg1"/>
                  </a:solidFill>
                  <a:latin typeface="+mj-lt"/>
                </a:rPr>
                <a:t>under 42 CFR Part 2</a:t>
              </a:r>
            </a:p>
          </p:txBody>
        </p:sp>
        <p:sp>
          <p:nvSpPr>
            <p:cNvPr id="9" name="Oval 8">
              <a:extLst>
                <a:ext uri="{FF2B5EF4-FFF2-40B4-BE49-F238E27FC236}">
                  <a16:creationId xmlns:a16="http://schemas.microsoft.com/office/drawing/2014/main" id="{7E9F71EC-07D9-4ADA-BCA7-61B824309235}"/>
                </a:ext>
              </a:extLst>
            </p:cNvPr>
            <p:cNvSpPr/>
            <p:nvPr/>
          </p:nvSpPr>
          <p:spPr>
            <a:xfrm>
              <a:off x="5008524"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2</a:t>
              </a:r>
            </a:p>
          </p:txBody>
        </p:sp>
      </p:grpSp>
      <p:grpSp>
        <p:nvGrpSpPr>
          <p:cNvPr id="13" name="Group 12">
            <a:extLst>
              <a:ext uri="{FF2B5EF4-FFF2-40B4-BE49-F238E27FC236}">
                <a16:creationId xmlns:a16="http://schemas.microsoft.com/office/drawing/2014/main" id="{EDA751A0-D875-4E44-8CCB-C3C9293481E1}"/>
              </a:ext>
            </a:extLst>
          </p:cNvPr>
          <p:cNvGrpSpPr/>
          <p:nvPr/>
        </p:nvGrpSpPr>
        <p:grpSpPr>
          <a:xfrm>
            <a:off x="818699" y="205080"/>
            <a:ext cx="2420033" cy="1659790"/>
            <a:chOff x="1728216" y="3754017"/>
            <a:chExt cx="2420033" cy="1659790"/>
          </a:xfrm>
        </p:grpSpPr>
        <p:sp>
          <p:nvSpPr>
            <p:cNvPr id="10" name="Arrow: Chevron 9">
              <a:extLst>
                <a:ext uri="{FF2B5EF4-FFF2-40B4-BE49-F238E27FC236}">
                  <a16:creationId xmlns:a16="http://schemas.microsoft.com/office/drawing/2014/main" id="{AB733148-E2A2-4525-A1CD-248930B90088}"/>
                </a:ext>
              </a:extLst>
            </p:cNvPr>
            <p:cNvSpPr/>
            <p:nvPr/>
          </p:nvSpPr>
          <p:spPr>
            <a:xfrm>
              <a:off x="1728216" y="3927986"/>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grants consent</a:t>
              </a:r>
              <a:br>
                <a:rPr lang="en-US" sz="1100" dirty="0">
                  <a:solidFill>
                    <a:schemeClr val="bg1"/>
                  </a:solidFill>
                  <a:latin typeface="+mj-lt"/>
                </a:rPr>
              </a:br>
              <a:r>
                <a:rPr lang="en-US" sz="1100" dirty="0">
                  <a:solidFill>
                    <a:schemeClr val="bg1"/>
                  </a:solidFill>
                  <a:latin typeface="+mj-lt"/>
                </a:rPr>
                <a:t>under 42 CFR Part 2</a:t>
              </a:r>
            </a:p>
          </p:txBody>
        </p:sp>
        <p:sp>
          <p:nvSpPr>
            <p:cNvPr id="11" name="Oval 10">
              <a:extLst>
                <a:ext uri="{FF2B5EF4-FFF2-40B4-BE49-F238E27FC236}">
                  <a16:creationId xmlns:a16="http://schemas.microsoft.com/office/drawing/2014/main" id="{18FB097A-7DE3-4EFF-B8EF-BD5CC1C97069}"/>
                </a:ext>
              </a:extLst>
            </p:cNvPr>
            <p:cNvSpPr/>
            <p:nvPr/>
          </p:nvSpPr>
          <p:spPr>
            <a:xfrm>
              <a:off x="1828181" y="3754017"/>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1</a:t>
              </a:r>
            </a:p>
          </p:txBody>
        </p:sp>
      </p:grpSp>
      <p:cxnSp>
        <p:nvCxnSpPr>
          <p:cNvPr id="17" name="Straight Connector 16">
            <a:extLst>
              <a:ext uri="{FF2B5EF4-FFF2-40B4-BE49-F238E27FC236}">
                <a16:creationId xmlns:a16="http://schemas.microsoft.com/office/drawing/2014/main" id="{C7B96A1F-58B5-4A77-AC13-14DEC2141749}"/>
              </a:ext>
            </a:extLst>
          </p:cNvPr>
          <p:cNvCxnSpPr/>
          <p:nvPr/>
        </p:nvCxnSpPr>
        <p:spPr>
          <a:xfrm>
            <a:off x="4073646" y="274088"/>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ACFC9B-DC9A-4C47-BE4C-B76D0A8CC550}"/>
              </a:ext>
            </a:extLst>
          </p:cNvPr>
          <p:cNvCxnSpPr/>
          <p:nvPr/>
        </p:nvCxnSpPr>
        <p:spPr>
          <a:xfrm>
            <a:off x="8140930" y="200515"/>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2A3A59-65D7-49B2-B1D7-5C3650E10FE5}"/>
              </a:ext>
            </a:extLst>
          </p:cNvPr>
          <p:cNvSpPr txBox="1"/>
          <p:nvPr/>
        </p:nvSpPr>
        <p:spPr>
          <a:xfrm>
            <a:off x="4183821" y="2061714"/>
            <a:ext cx="3838737" cy="4170372"/>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2">
                    <a:lumMod val="20000"/>
                    <a:lumOff val="80000"/>
                  </a:schemeClr>
                </a:solidFill>
              </a:rPr>
              <a:t>Patient attends their first appointment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receives encounter information indicating the appointment is kept (i.e., successful conversion)</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MAT facility attempts to gain consent under 42 CFR Part 2</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Patient refuses to grant consent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Treating provider reviews Collective buprenorphine administration information from the referring ED encounter</a:t>
            </a: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500" dirty="0">
              <a:solidFill>
                <a:schemeClr val="tx2">
                  <a:lumMod val="20000"/>
                  <a:lumOff val="80000"/>
                </a:schemeClr>
              </a:solidFill>
            </a:endParaRPr>
          </a:p>
          <a:p>
            <a:pPr algn="ctr"/>
            <a:r>
              <a:rPr lang="en-US" sz="500" dirty="0">
                <a:solidFill>
                  <a:schemeClr val="tx2">
                    <a:lumMod val="20000"/>
                    <a:lumOff val="80000"/>
                  </a:schemeClr>
                </a:solidFill>
              </a:rPr>
              <a:t>- - - - - - - - - -</a:t>
            </a:r>
          </a:p>
          <a:p>
            <a:endParaRPr lang="en-US" sz="500" dirty="0">
              <a:solidFill>
                <a:schemeClr val="tx2">
                  <a:lumMod val="20000"/>
                  <a:lumOff val="80000"/>
                </a:schemeClr>
              </a:solidFill>
            </a:endParaRPr>
          </a:p>
          <a:p>
            <a:r>
              <a:rPr lang="en-US" sz="1000" dirty="0">
                <a:solidFill>
                  <a:schemeClr val="tx2">
                    <a:lumMod val="20000"/>
                    <a:lumOff val="80000"/>
                  </a:schemeClr>
                </a:solidFill>
              </a:rPr>
              <a:t>During any subsequent encounters in the ED, notification is immediately delivered to the treating MAT facility, notifying them of the encounter.</a:t>
            </a:r>
          </a:p>
          <a:p>
            <a:endParaRPr lang="en-US" sz="1000" dirty="0">
              <a:solidFill>
                <a:schemeClr val="tx2">
                  <a:lumMod val="20000"/>
                  <a:lumOff val="80000"/>
                </a:schemeClr>
              </a:solidFill>
            </a:endParaRPr>
          </a:p>
          <a:p>
            <a:r>
              <a:rPr lang="en-US" sz="1000" dirty="0">
                <a:solidFill>
                  <a:schemeClr val="tx2">
                    <a:lumMod val="20000"/>
                    <a:lumOff val="80000"/>
                  </a:schemeClr>
                </a:solidFill>
              </a:rPr>
              <a:t>   but</a:t>
            </a:r>
          </a:p>
          <a:p>
            <a:endParaRPr lang="en-US" sz="1000" dirty="0">
              <a:solidFill>
                <a:schemeClr val="tx2">
                  <a:lumMod val="20000"/>
                  <a:lumOff val="80000"/>
                </a:schemeClr>
              </a:solidFill>
            </a:endParaRPr>
          </a:p>
          <a:p>
            <a:r>
              <a:rPr lang="en-US" sz="1000" dirty="0">
                <a:solidFill>
                  <a:schemeClr val="tx2">
                    <a:lumMod val="20000"/>
                    <a:lumOff val="80000"/>
                  </a:schemeClr>
                </a:solidFill>
              </a:rPr>
              <a:t>Collective’s compliance with 42 CFR Part 2 prevents delivery of a notification to the ED, advising them of the patient’s relationship with the MAT facility.</a:t>
            </a:r>
          </a:p>
          <a:p>
            <a:endParaRPr lang="en-US" sz="1000" dirty="0">
              <a:solidFill>
                <a:schemeClr val="tx2">
                  <a:lumMod val="20000"/>
                  <a:lumOff val="80000"/>
                </a:schemeClr>
              </a:solidFill>
            </a:endParaRPr>
          </a:p>
          <a:p>
            <a:pPr algn="ctr"/>
            <a:r>
              <a:rPr lang="en-US" sz="1000" dirty="0">
                <a:solidFill>
                  <a:schemeClr val="tx2">
                    <a:lumMod val="20000"/>
                    <a:lumOff val="80000"/>
                  </a:schemeClr>
                </a:solidFill>
              </a:rPr>
              <a:t>(Notifications will be delivered for standard criteria, however.)</a:t>
            </a:r>
          </a:p>
        </p:txBody>
      </p:sp>
      <p:sp>
        <p:nvSpPr>
          <p:cNvPr id="21" name="TextBox 20">
            <a:extLst>
              <a:ext uri="{FF2B5EF4-FFF2-40B4-BE49-F238E27FC236}">
                <a16:creationId xmlns:a16="http://schemas.microsoft.com/office/drawing/2014/main" id="{A25C821E-E705-4D70-AF07-317CDA34011F}"/>
              </a:ext>
            </a:extLst>
          </p:cNvPr>
          <p:cNvSpPr txBox="1"/>
          <p:nvPr/>
        </p:nvSpPr>
        <p:spPr>
          <a:xfrm>
            <a:off x="116537" y="2061714"/>
            <a:ext cx="3838737" cy="3170099"/>
          </a:xfrm>
          <a:prstGeom prst="rect">
            <a:avLst/>
          </a:prstGeom>
          <a:noFill/>
        </p:spPr>
        <p:txBody>
          <a:bodyPr wrap="square" rtlCol="0">
            <a:spAutoFit/>
          </a:bodyPr>
          <a:lstStyle/>
          <a:p>
            <a:pPr marL="171450" indent="-171450">
              <a:buFont typeface="Arial" panose="020B0604020202020204" pitchFamily="34" charset="0"/>
              <a:buChar char="•"/>
            </a:pPr>
            <a:r>
              <a:rPr lang="en-US" sz="1000" dirty="0"/>
              <a:t>Patient attends their first appointment</a:t>
            </a:r>
            <a:br>
              <a:rPr lang="en-US" sz="1000" dirty="0"/>
            </a:br>
            <a:endParaRPr lang="en-US" sz="1000" dirty="0"/>
          </a:p>
          <a:p>
            <a:pPr marL="171450" indent="-171450">
              <a:buFont typeface="Arial" panose="020B0604020202020204" pitchFamily="34" charset="0"/>
              <a:buChar char="•"/>
            </a:pPr>
            <a:r>
              <a:rPr lang="en-US" sz="1000" dirty="0"/>
              <a:t>Collective receives encounter information indicating the appointment is kept (i.e., successful conversion)</a:t>
            </a:r>
            <a:br>
              <a:rPr lang="en-US" sz="1000" dirty="0"/>
            </a:br>
            <a:endParaRPr lang="en-US" sz="1000" dirty="0"/>
          </a:p>
          <a:p>
            <a:pPr marL="171450" indent="-171450">
              <a:buFont typeface="Arial" panose="020B0604020202020204" pitchFamily="34" charset="0"/>
              <a:buChar char="•"/>
            </a:pPr>
            <a:r>
              <a:rPr lang="en-US" sz="1000" dirty="0"/>
              <a:t>MAT facility attempts to gain consent under 42 CFR Part 2</a:t>
            </a:r>
            <a:br>
              <a:rPr lang="en-US" sz="1000" dirty="0"/>
            </a:br>
            <a:endParaRPr lang="en-US" sz="1000" dirty="0"/>
          </a:p>
          <a:p>
            <a:pPr marL="171450" indent="-171450">
              <a:buFont typeface="Arial" panose="020B0604020202020204" pitchFamily="34" charset="0"/>
              <a:buChar char="•"/>
            </a:pPr>
            <a:r>
              <a:rPr lang="en-US" sz="1000" dirty="0"/>
              <a:t>Patient agrees to grant consent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Collective captures consent in the platform for the facility</a:t>
            </a:r>
            <a:br>
              <a:rPr lang="en-US" sz="1000" dirty="0"/>
            </a:br>
            <a:endParaRPr lang="en-US" sz="1000" dirty="0"/>
          </a:p>
          <a:p>
            <a:pPr marL="171450" indent="-171450">
              <a:buFont typeface="Arial" panose="020B0604020202020204" pitchFamily="34" charset="0"/>
              <a:buChar char="•"/>
            </a:pPr>
            <a:r>
              <a:rPr lang="en-US" sz="1000" dirty="0"/>
              <a:t>Treating provider reviews Collective buprenorphine administration information from the referring ED encounter</a:t>
            </a:r>
          </a:p>
          <a:p>
            <a:endParaRPr lang="en-US" sz="1000" dirty="0"/>
          </a:p>
          <a:p>
            <a:endParaRPr lang="en-US" sz="500" dirty="0"/>
          </a:p>
          <a:p>
            <a:pPr algn="ctr"/>
            <a:r>
              <a:rPr lang="en-US" sz="500" dirty="0"/>
              <a:t>- - - - - - - - - -</a:t>
            </a:r>
          </a:p>
          <a:p>
            <a:endParaRPr lang="en-US" sz="500" dirty="0"/>
          </a:p>
          <a:p>
            <a:r>
              <a:rPr lang="en-US" sz="1000" dirty="0"/>
              <a:t>During any subsequent encounters in the ED, notification is immediately delivered to BOTH the treating MAT facility, notifying them of the encounter, and to the ED, notifying them of the MAT facility’s relationship with the patient.</a:t>
            </a:r>
          </a:p>
        </p:txBody>
      </p:sp>
      <p:sp>
        <p:nvSpPr>
          <p:cNvPr id="22" name="TextBox 21">
            <a:extLst>
              <a:ext uri="{FF2B5EF4-FFF2-40B4-BE49-F238E27FC236}">
                <a16:creationId xmlns:a16="http://schemas.microsoft.com/office/drawing/2014/main" id="{DBCB3F46-1007-478A-A430-FE5CE47F5D2D}"/>
              </a:ext>
            </a:extLst>
          </p:cNvPr>
          <p:cNvSpPr txBox="1"/>
          <p:nvPr/>
        </p:nvSpPr>
        <p:spPr>
          <a:xfrm>
            <a:off x="8250677" y="2061713"/>
            <a:ext cx="3838737" cy="3554819"/>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2">
                    <a:lumMod val="20000"/>
                    <a:lumOff val="80000"/>
                  </a:schemeClr>
                </a:solidFill>
              </a:rPr>
              <a:t>Patient no-shows their first appointment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does not receive encounter information indicating the appointment is kept (i.e., unsuccessful conversion)</a:t>
            </a: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500" dirty="0">
              <a:solidFill>
                <a:schemeClr val="tx2">
                  <a:lumMod val="20000"/>
                  <a:lumOff val="80000"/>
                </a:schemeClr>
              </a:solidFill>
            </a:endParaRPr>
          </a:p>
          <a:p>
            <a:pPr algn="ctr"/>
            <a:r>
              <a:rPr lang="en-US" sz="500" dirty="0">
                <a:solidFill>
                  <a:schemeClr val="tx2">
                    <a:lumMod val="20000"/>
                    <a:lumOff val="80000"/>
                  </a:schemeClr>
                </a:solidFill>
              </a:rPr>
              <a:t>- - - - - - - - - -</a:t>
            </a:r>
          </a:p>
          <a:p>
            <a:endParaRPr lang="en-US" sz="500" dirty="0">
              <a:solidFill>
                <a:schemeClr val="tx2">
                  <a:lumMod val="20000"/>
                  <a:lumOff val="80000"/>
                </a:schemeClr>
              </a:solidFill>
            </a:endParaRPr>
          </a:p>
          <a:p>
            <a:r>
              <a:rPr lang="en-US" sz="1000" dirty="0">
                <a:solidFill>
                  <a:schemeClr val="tx2">
                    <a:lumMod val="20000"/>
                    <a:lumOff val="80000"/>
                  </a:schemeClr>
                </a:solidFill>
              </a:rPr>
              <a:t>During any subsequent encounters in the ED, the process begins anew:</a:t>
            </a:r>
            <a:br>
              <a:rPr lang="en-US" sz="1000" dirty="0">
                <a:solidFill>
                  <a:schemeClr val="tx2">
                    <a:lumMod val="20000"/>
                    <a:lumOff val="80000"/>
                  </a:schemeClr>
                </a:solidFill>
              </a:rPr>
            </a:br>
            <a:br>
              <a:rPr lang="en-US" sz="1000" dirty="0">
                <a:solidFill>
                  <a:schemeClr val="tx2">
                    <a:lumMod val="20000"/>
                    <a:lumOff val="80000"/>
                  </a:schemeClr>
                </a:solidFill>
              </a:rPr>
            </a:br>
            <a:r>
              <a:rPr lang="en-US" sz="1000" dirty="0">
                <a:solidFill>
                  <a:schemeClr val="tx2">
                    <a:lumMod val="20000"/>
                    <a:lumOff val="80000"/>
                  </a:schemeClr>
                </a:solidFill>
              </a:rPr>
              <a:t>Buprenorphine is re-administered; a referral to the MAT facility is again sent to Collective; and the MAT facility is notified, allowing them to again proactively contact the patient and attempt to facilitate MAT at their facility</a:t>
            </a:r>
          </a:p>
        </p:txBody>
      </p:sp>
      <p:sp>
        <p:nvSpPr>
          <p:cNvPr id="2" name="Rectangle 1">
            <a:extLst>
              <a:ext uri="{FF2B5EF4-FFF2-40B4-BE49-F238E27FC236}">
                <a16:creationId xmlns:a16="http://schemas.microsoft.com/office/drawing/2014/main" id="{BC573DE8-782E-47B2-9DF1-3186E7A37C09}"/>
              </a:ext>
            </a:extLst>
          </p:cNvPr>
          <p:cNvSpPr/>
          <p:nvPr/>
        </p:nvSpPr>
        <p:spPr>
          <a:xfrm>
            <a:off x="4400550" y="95250"/>
            <a:ext cx="3428999" cy="18573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008A767-83CB-4C3E-AB61-28B8C20F28F8}"/>
              </a:ext>
            </a:extLst>
          </p:cNvPr>
          <p:cNvSpPr/>
          <p:nvPr/>
        </p:nvSpPr>
        <p:spPr>
          <a:xfrm>
            <a:off x="8462303" y="95249"/>
            <a:ext cx="3428999" cy="18573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064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0AC06A-230F-4A1C-9D98-57EA8CF18E5F}"/>
              </a:ext>
            </a:extLst>
          </p:cNvPr>
          <p:cNvGrpSpPr/>
          <p:nvPr/>
        </p:nvGrpSpPr>
        <p:grpSpPr>
          <a:xfrm>
            <a:off x="8953268" y="195950"/>
            <a:ext cx="2420033" cy="1664355"/>
            <a:chOff x="7988938" y="3754598"/>
            <a:chExt cx="2420033" cy="1664355"/>
          </a:xfrm>
        </p:grpSpPr>
        <p:sp>
          <p:nvSpPr>
            <p:cNvPr id="5" name="Arrow: Chevron 4">
              <a:extLst>
                <a:ext uri="{FF2B5EF4-FFF2-40B4-BE49-F238E27FC236}">
                  <a16:creationId xmlns:a16="http://schemas.microsoft.com/office/drawing/2014/main" id="{CB90CFDC-A9CF-45EC-960F-F8169B88C74F}"/>
                </a:ext>
              </a:extLst>
            </p:cNvPr>
            <p:cNvSpPr/>
            <p:nvPr/>
          </p:nvSpPr>
          <p:spPr>
            <a:xfrm>
              <a:off x="7988938" y="3933132"/>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either refuses treatment</a:t>
              </a:r>
              <a:br>
                <a:rPr lang="en-US" sz="1100" dirty="0">
                  <a:solidFill>
                    <a:schemeClr val="bg1"/>
                  </a:solidFill>
                  <a:latin typeface="+mj-lt"/>
                </a:rPr>
              </a:br>
              <a:r>
                <a:rPr lang="en-US" sz="1100" dirty="0">
                  <a:solidFill>
                    <a:schemeClr val="bg1"/>
                  </a:solidFill>
                  <a:latin typeface="+mj-lt"/>
                </a:rPr>
                <a:t>at MAT facility or</a:t>
              </a:r>
              <a:br>
                <a:rPr lang="en-US" sz="1100" dirty="0">
                  <a:solidFill>
                    <a:schemeClr val="bg1"/>
                  </a:solidFill>
                  <a:latin typeface="+mj-lt"/>
                </a:rPr>
              </a:br>
              <a:r>
                <a:rPr lang="en-US" sz="1100" dirty="0">
                  <a:solidFill>
                    <a:schemeClr val="accent1"/>
                  </a:solidFill>
                  <a:latin typeface="+mj-lt"/>
                </a:rPr>
                <a:t>no-shows for treatment</a:t>
              </a:r>
              <a:endParaRPr lang="en-US" sz="1200" dirty="0">
                <a:solidFill>
                  <a:schemeClr val="accent1"/>
                </a:solidFill>
                <a:latin typeface="+mj-lt"/>
              </a:endParaRPr>
            </a:p>
          </p:txBody>
        </p:sp>
        <p:sp>
          <p:nvSpPr>
            <p:cNvPr id="6" name="Oval 5">
              <a:extLst>
                <a:ext uri="{FF2B5EF4-FFF2-40B4-BE49-F238E27FC236}">
                  <a16:creationId xmlns:a16="http://schemas.microsoft.com/office/drawing/2014/main" id="{B7B1407C-FBA5-442C-B6D4-CFC2B9C6E6B8}"/>
                </a:ext>
              </a:extLst>
            </p:cNvPr>
            <p:cNvSpPr/>
            <p:nvPr/>
          </p:nvSpPr>
          <p:spPr>
            <a:xfrm>
              <a:off x="8088903"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3</a:t>
              </a:r>
            </a:p>
          </p:txBody>
        </p:sp>
      </p:grpSp>
      <p:grpSp>
        <p:nvGrpSpPr>
          <p:cNvPr id="14" name="Group 13">
            <a:extLst>
              <a:ext uri="{FF2B5EF4-FFF2-40B4-BE49-F238E27FC236}">
                <a16:creationId xmlns:a16="http://schemas.microsoft.com/office/drawing/2014/main" id="{BE3F1A8F-1B80-4C4C-A969-D21577CC5081}"/>
              </a:ext>
            </a:extLst>
          </p:cNvPr>
          <p:cNvGrpSpPr/>
          <p:nvPr/>
        </p:nvGrpSpPr>
        <p:grpSpPr>
          <a:xfrm>
            <a:off x="4908559" y="200515"/>
            <a:ext cx="2420033" cy="1659790"/>
            <a:chOff x="4908559" y="3754598"/>
            <a:chExt cx="2420033" cy="1659790"/>
          </a:xfrm>
        </p:grpSpPr>
        <p:sp>
          <p:nvSpPr>
            <p:cNvPr id="8" name="Arrow: Chevron 7">
              <a:extLst>
                <a:ext uri="{FF2B5EF4-FFF2-40B4-BE49-F238E27FC236}">
                  <a16:creationId xmlns:a16="http://schemas.microsoft.com/office/drawing/2014/main" id="{FAAEB9E7-937D-43D3-9097-C10480060704}"/>
                </a:ext>
              </a:extLst>
            </p:cNvPr>
            <p:cNvSpPr/>
            <p:nvPr/>
          </p:nvSpPr>
          <p:spPr>
            <a:xfrm>
              <a:off x="4908559" y="3928567"/>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DOES NOT grant consent</a:t>
              </a:r>
              <a:br>
                <a:rPr lang="en-US" sz="1100" dirty="0">
                  <a:solidFill>
                    <a:schemeClr val="bg1"/>
                  </a:solidFill>
                  <a:latin typeface="+mj-lt"/>
                </a:rPr>
              </a:br>
              <a:r>
                <a:rPr lang="en-US" sz="1100" dirty="0">
                  <a:solidFill>
                    <a:schemeClr val="bg1"/>
                  </a:solidFill>
                  <a:latin typeface="+mj-lt"/>
                </a:rPr>
                <a:t>under 42 CFR Part 2</a:t>
              </a:r>
            </a:p>
          </p:txBody>
        </p:sp>
        <p:sp>
          <p:nvSpPr>
            <p:cNvPr id="9" name="Oval 8">
              <a:extLst>
                <a:ext uri="{FF2B5EF4-FFF2-40B4-BE49-F238E27FC236}">
                  <a16:creationId xmlns:a16="http://schemas.microsoft.com/office/drawing/2014/main" id="{7E9F71EC-07D9-4ADA-BCA7-61B824309235}"/>
                </a:ext>
              </a:extLst>
            </p:cNvPr>
            <p:cNvSpPr/>
            <p:nvPr/>
          </p:nvSpPr>
          <p:spPr>
            <a:xfrm>
              <a:off x="5008524"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2</a:t>
              </a:r>
            </a:p>
          </p:txBody>
        </p:sp>
      </p:grpSp>
      <p:grpSp>
        <p:nvGrpSpPr>
          <p:cNvPr id="13" name="Group 12">
            <a:extLst>
              <a:ext uri="{FF2B5EF4-FFF2-40B4-BE49-F238E27FC236}">
                <a16:creationId xmlns:a16="http://schemas.microsoft.com/office/drawing/2014/main" id="{EDA751A0-D875-4E44-8CCB-C3C9293481E1}"/>
              </a:ext>
            </a:extLst>
          </p:cNvPr>
          <p:cNvGrpSpPr/>
          <p:nvPr/>
        </p:nvGrpSpPr>
        <p:grpSpPr>
          <a:xfrm>
            <a:off x="818699" y="205080"/>
            <a:ext cx="2420033" cy="1659790"/>
            <a:chOff x="1728216" y="3754017"/>
            <a:chExt cx="2420033" cy="1659790"/>
          </a:xfrm>
        </p:grpSpPr>
        <p:sp>
          <p:nvSpPr>
            <p:cNvPr id="10" name="Arrow: Chevron 9">
              <a:extLst>
                <a:ext uri="{FF2B5EF4-FFF2-40B4-BE49-F238E27FC236}">
                  <a16:creationId xmlns:a16="http://schemas.microsoft.com/office/drawing/2014/main" id="{AB733148-E2A2-4525-A1CD-248930B90088}"/>
                </a:ext>
              </a:extLst>
            </p:cNvPr>
            <p:cNvSpPr/>
            <p:nvPr/>
          </p:nvSpPr>
          <p:spPr>
            <a:xfrm>
              <a:off x="1728216" y="3927986"/>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grants consent</a:t>
              </a:r>
              <a:br>
                <a:rPr lang="en-US" sz="1100" dirty="0">
                  <a:solidFill>
                    <a:schemeClr val="bg1"/>
                  </a:solidFill>
                  <a:latin typeface="+mj-lt"/>
                </a:rPr>
              </a:br>
              <a:r>
                <a:rPr lang="en-US" sz="1100" dirty="0">
                  <a:solidFill>
                    <a:schemeClr val="bg1"/>
                  </a:solidFill>
                  <a:latin typeface="+mj-lt"/>
                </a:rPr>
                <a:t>under 42 CFR Part 2</a:t>
              </a:r>
            </a:p>
          </p:txBody>
        </p:sp>
        <p:sp>
          <p:nvSpPr>
            <p:cNvPr id="11" name="Oval 10">
              <a:extLst>
                <a:ext uri="{FF2B5EF4-FFF2-40B4-BE49-F238E27FC236}">
                  <a16:creationId xmlns:a16="http://schemas.microsoft.com/office/drawing/2014/main" id="{18FB097A-7DE3-4EFF-B8EF-BD5CC1C97069}"/>
                </a:ext>
              </a:extLst>
            </p:cNvPr>
            <p:cNvSpPr/>
            <p:nvPr/>
          </p:nvSpPr>
          <p:spPr>
            <a:xfrm>
              <a:off x="1828181" y="3754017"/>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1</a:t>
              </a:r>
            </a:p>
          </p:txBody>
        </p:sp>
      </p:grpSp>
      <p:cxnSp>
        <p:nvCxnSpPr>
          <p:cNvPr id="17" name="Straight Connector 16">
            <a:extLst>
              <a:ext uri="{FF2B5EF4-FFF2-40B4-BE49-F238E27FC236}">
                <a16:creationId xmlns:a16="http://schemas.microsoft.com/office/drawing/2014/main" id="{C7B96A1F-58B5-4A77-AC13-14DEC2141749}"/>
              </a:ext>
            </a:extLst>
          </p:cNvPr>
          <p:cNvCxnSpPr/>
          <p:nvPr/>
        </p:nvCxnSpPr>
        <p:spPr>
          <a:xfrm>
            <a:off x="4073646" y="274088"/>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ACFC9B-DC9A-4C47-BE4C-B76D0A8CC550}"/>
              </a:ext>
            </a:extLst>
          </p:cNvPr>
          <p:cNvCxnSpPr/>
          <p:nvPr/>
        </p:nvCxnSpPr>
        <p:spPr>
          <a:xfrm>
            <a:off x="8140930" y="200515"/>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2A3A59-65D7-49B2-B1D7-5C3650E10FE5}"/>
              </a:ext>
            </a:extLst>
          </p:cNvPr>
          <p:cNvSpPr txBox="1"/>
          <p:nvPr/>
        </p:nvSpPr>
        <p:spPr>
          <a:xfrm>
            <a:off x="4183821" y="2061714"/>
            <a:ext cx="3838737" cy="4170372"/>
          </a:xfrm>
          <a:prstGeom prst="rect">
            <a:avLst/>
          </a:prstGeom>
          <a:noFill/>
        </p:spPr>
        <p:txBody>
          <a:bodyPr wrap="square" rtlCol="0">
            <a:spAutoFit/>
          </a:bodyPr>
          <a:lstStyle/>
          <a:p>
            <a:pPr marL="171450" indent="-171450">
              <a:buFont typeface="Arial" panose="020B0604020202020204" pitchFamily="34" charset="0"/>
              <a:buChar char="•"/>
            </a:pPr>
            <a:r>
              <a:rPr lang="en-US" sz="1000" dirty="0"/>
              <a:t>Patient attends their first appointment</a:t>
            </a:r>
            <a:br>
              <a:rPr lang="en-US" sz="1000" dirty="0"/>
            </a:br>
            <a:endParaRPr lang="en-US" sz="1000" dirty="0"/>
          </a:p>
          <a:p>
            <a:pPr marL="171450" indent="-171450">
              <a:buFont typeface="Arial" panose="020B0604020202020204" pitchFamily="34" charset="0"/>
              <a:buChar char="•"/>
            </a:pPr>
            <a:r>
              <a:rPr lang="en-US" sz="1000" dirty="0"/>
              <a:t>Collective receives encounter information indicating the appointment is kept (i.e., successful conversion)</a:t>
            </a:r>
            <a:br>
              <a:rPr lang="en-US" sz="1000" dirty="0"/>
            </a:br>
            <a:endParaRPr lang="en-US" sz="1000" dirty="0"/>
          </a:p>
          <a:p>
            <a:pPr marL="171450" indent="-171450">
              <a:buFont typeface="Arial" panose="020B0604020202020204" pitchFamily="34" charset="0"/>
              <a:buChar char="•"/>
            </a:pPr>
            <a:r>
              <a:rPr lang="en-US" sz="1000" dirty="0"/>
              <a:t>MAT facility attempts to gain consent under 42 CFR Part 2</a:t>
            </a:r>
            <a:br>
              <a:rPr lang="en-US" sz="1000" dirty="0"/>
            </a:br>
            <a:endParaRPr lang="en-US" sz="1000" dirty="0"/>
          </a:p>
          <a:p>
            <a:pPr marL="171450" indent="-171450">
              <a:buFont typeface="Arial" panose="020B0604020202020204" pitchFamily="34" charset="0"/>
              <a:buChar char="•"/>
            </a:pPr>
            <a:r>
              <a:rPr lang="en-US" sz="1000" dirty="0"/>
              <a:t>Patient refuses to grant consent</a:t>
            </a:r>
            <a:br>
              <a:rPr lang="en-US" sz="1000" dirty="0"/>
            </a:br>
            <a:endParaRPr lang="en-US" sz="1000" dirty="0"/>
          </a:p>
          <a:p>
            <a:pPr marL="171450" indent="-171450">
              <a:buFont typeface="Arial" panose="020B0604020202020204" pitchFamily="34" charset="0"/>
              <a:buChar char="•"/>
            </a:pPr>
            <a:r>
              <a:rPr lang="en-US" sz="1000" dirty="0"/>
              <a:t>Treating provider reviews Collective buprenorphine administration information from the referring ED encounter</a:t>
            </a:r>
          </a:p>
          <a:p>
            <a:endParaRPr lang="en-US" sz="1000" dirty="0"/>
          </a:p>
          <a:p>
            <a:endParaRPr lang="en-US" sz="1000" dirty="0"/>
          </a:p>
          <a:p>
            <a:endParaRPr lang="en-US" sz="1000" dirty="0"/>
          </a:p>
          <a:p>
            <a:endParaRPr lang="en-US" sz="500" dirty="0"/>
          </a:p>
          <a:p>
            <a:pPr algn="ctr"/>
            <a:r>
              <a:rPr lang="en-US" sz="500" dirty="0"/>
              <a:t>- - - - - - - - - -</a:t>
            </a:r>
          </a:p>
          <a:p>
            <a:endParaRPr lang="en-US" sz="500" dirty="0"/>
          </a:p>
          <a:p>
            <a:r>
              <a:rPr lang="en-US" sz="1000" dirty="0"/>
              <a:t>During any subsequent encounters in the ED, notification is immediately delivered to the treating MAT facility, notifying them of the encounter.</a:t>
            </a:r>
          </a:p>
          <a:p>
            <a:endParaRPr lang="en-US" sz="1000" dirty="0"/>
          </a:p>
          <a:p>
            <a:r>
              <a:rPr lang="en-US" sz="1000" dirty="0"/>
              <a:t>   but</a:t>
            </a:r>
          </a:p>
          <a:p>
            <a:endParaRPr lang="en-US" sz="1000" dirty="0"/>
          </a:p>
          <a:p>
            <a:r>
              <a:rPr lang="en-US" sz="1000" dirty="0"/>
              <a:t>Collective’s compliance with 42 CFR Part 2 prevents delivery of a notification to the ED, advising them of the patient’s relationship with the MAT facility.</a:t>
            </a:r>
          </a:p>
          <a:p>
            <a:endParaRPr lang="en-US" sz="1000" dirty="0"/>
          </a:p>
          <a:p>
            <a:pPr algn="ctr"/>
            <a:r>
              <a:rPr lang="en-US" sz="1000" dirty="0">
                <a:solidFill>
                  <a:schemeClr val="tx2">
                    <a:lumMod val="40000"/>
                    <a:lumOff val="60000"/>
                  </a:schemeClr>
                </a:solidFill>
              </a:rPr>
              <a:t>(Notifications will be delivered for standard criteria, however.)</a:t>
            </a:r>
          </a:p>
        </p:txBody>
      </p:sp>
      <p:sp>
        <p:nvSpPr>
          <p:cNvPr id="21" name="TextBox 20">
            <a:extLst>
              <a:ext uri="{FF2B5EF4-FFF2-40B4-BE49-F238E27FC236}">
                <a16:creationId xmlns:a16="http://schemas.microsoft.com/office/drawing/2014/main" id="{A25C821E-E705-4D70-AF07-317CDA34011F}"/>
              </a:ext>
            </a:extLst>
          </p:cNvPr>
          <p:cNvSpPr txBox="1"/>
          <p:nvPr/>
        </p:nvSpPr>
        <p:spPr>
          <a:xfrm>
            <a:off x="116537" y="2061714"/>
            <a:ext cx="3838737" cy="3170099"/>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2">
                    <a:lumMod val="20000"/>
                    <a:lumOff val="80000"/>
                  </a:schemeClr>
                </a:solidFill>
              </a:rPr>
              <a:t>Patient attends their first appointment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receives encounter information indicating the appointment is kept (i.e., successful conversion)</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MAT facility attempts to gain consent under 42 CFR Part 2</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Patient agrees to grant consent</a:t>
            </a:r>
          </a:p>
          <a:p>
            <a:pPr marL="171450" indent="-171450">
              <a:buFont typeface="Arial" panose="020B0604020202020204" pitchFamily="34" charset="0"/>
              <a:buChar char="•"/>
            </a:pP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captures consent in the platform for the facility</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Treating provider reviews Collective buprenorphine administration information from the referring ED encounter</a:t>
            </a:r>
          </a:p>
          <a:p>
            <a:endParaRPr lang="en-US" sz="1000" dirty="0">
              <a:solidFill>
                <a:schemeClr val="tx2">
                  <a:lumMod val="20000"/>
                  <a:lumOff val="80000"/>
                </a:schemeClr>
              </a:solidFill>
            </a:endParaRPr>
          </a:p>
          <a:p>
            <a:endParaRPr lang="en-US" sz="500" dirty="0">
              <a:solidFill>
                <a:schemeClr val="tx2">
                  <a:lumMod val="20000"/>
                  <a:lumOff val="80000"/>
                </a:schemeClr>
              </a:solidFill>
            </a:endParaRPr>
          </a:p>
          <a:p>
            <a:pPr algn="ctr"/>
            <a:r>
              <a:rPr lang="en-US" sz="500" dirty="0">
                <a:solidFill>
                  <a:schemeClr val="tx2">
                    <a:lumMod val="20000"/>
                    <a:lumOff val="80000"/>
                  </a:schemeClr>
                </a:solidFill>
              </a:rPr>
              <a:t>- - - - - - - - - -</a:t>
            </a:r>
          </a:p>
          <a:p>
            <a:endParaRPr lang="en-US" sz="500" dirty="0">
              <a:solidFill>
                <a:schemeClr val="tx2">
                  <a:lumMod val="20000"/>
                  <a:lumOff val="80000"/>
                </a:schemeClr>
              </a:solidFill>
            </a:endParaRPr>
          </a:p>
          <a:p>
            <a:r>
              <a:rPr lang="en-US" sz="1000" dirty="0">
                <a:solidFill>
                  <a:schemeClr val="tx2">
                    <a:lumMod val="20000"/>
                    <a:lumOff val="80000"/>
                  </a:schemeClr>
                </a:solidFill>
              </a:rPr>
              <a:t>During any subsequent encounters in the ED, notification is immediately delivered to BOTH the treating MAT facility, notifying them of the encounter, and to the ED, notifying them of the MAT facility’s relationship with the patient.</a:t>
            </a:r>
          </a:p>
        </p:txBody>
      </p:sp>
      <p:sp>
        <p:nvSpPr>
          <p:cNvPr id="22" name="TextBox 21">
            <a:extLst>
              <a:ext uri="{FF2B5EF4-FFF2-40B4-BE49-F238E27FC236}">
                <a16:creationId xmlns:a16="http://schemas.microsoft.com/office/drawing/2014/main" id="{DBCB3F46-1007-478A-A430-FE5CE47F5D2D}"/>
              </a:ext>
            </a:extLst>
          </p:cNvPr>
          <p:cNvSpPr txBox="1"/>
          <p:nvPr/>
        </p:nvSpPr>
        <p:spPr>
          <a:xfrm>
            <a:off x="8250677" y="2061713"/>
            <a:ext cx="3838737" cy="3554819"/>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2">
                    <a:lumMod val="20000"/>
                    <a:lumOff val="80000"/>
                  </a:schemeClr>
                </a:solidFill>
              </a:rPr>
              <a:t>Patient no-shows their first appointment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does not receive encounter information indicating the appointment is kept (i.e., unsuccessful conversion)</a:t>
            </a: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500" dirty="0">
              <a:solidFill>
                <a:schemeClr val="tx2">
                  <a:lumMod val="20000"/>
                  <a:lumOff val="80000"/>
                </a:schemeClr>
              </a:solidFill>
            </a:endParaRPr>
          </a:p>
          <a:p>
            <a:pPr algn="ctr"/>
            <a:r>
              <a:rPr lang="en-US" sz="500" dirty="0">
                <a:solidFill>
                  <a:schemeClr val="tx2">
                    <a:lumMod val="20000"/>
                    <a:lumOff val="80000"/>
                  </a:schemeClr>
                </a:solidFill>
              </a:rPr>
              <a:t>- - - - - - - - - -</a:t>
            </a:r>
          </a:p>
          <a:p>
            <a:endParaRPr lang="en-US" sz="500" dirty="0">
              <a:solidFill>
                <a:schemeClr val="tx2">
                  <a:lumMod val="20000"/>
                  <a:lumOff val="80000"/>
                </a:schemeClr>
              </a:solidFill>
            </a:endParaRPr>
          </a:p>
          <a:p>
            <a:r>
              <a:rPr lang="en-US" sz="1000" dirty="0">
                <a:solidFill>
                  <a:schemeClr val="tx2">
                    <a:lumMod val="20000"/>
                    <a:lumOff val="80000"/>
                  </a:schemeClr>
                </a:solidFill>
              </a:rPr>
              <a:t>During any subsequent encounters in the ED, the process begins anew:</a:t>
            </a:r>
            <a:br>
              <a:rPr lang="en-US" sz="1000" dirty="0">
                <a:solidFill>
                  <a:schemeClr val="tx2">
                    <a:lumMod val="20000"/>
                    <a:lumOff val="80000"/>
                  </a:schemeClr>
                </a:solidFill>
              </a:rPr>
            </a:br>
            <a:br>
              <a:rPr lang="en-US" sz="1000" dirty="0">
                <a:solidFill>
                  <a:schemeClr val="tx2">
                    <a:lumMod val="20000"/>
                    <a:lumOff val="80000"/>
                  </a:schemeClr>
                </a:solidFill>
              </a:rPr>
            </a:br>
            <a:r>
              <a:rPr lang="en-US" sz="1000" dirty="0">
                <a:solidFill>
                  <a:schemeClr val="tx2">
                    <a:lumMod val="20000"/>
                    <a:lumOff val="80000"/>
                  </a:schemeClr>
                </a:solidFill>
              </a:rPr>
              <a:t>Buprenorphine is re-administered; a referral to the MAT facility is again sent to Collective; and the MAT facility is notified, allowing them to again proactively contact the patient and attempt to facilitate MAT at their facility</a:t>
            </a:r>
          </a:p>
        </p:txBody>
      </p:sp>
      <p:sp>
        <p:nvSpPr>
          <p:cNvPr id="16" name="Rectangle 15">
            <a:extLst>
              <a:ext uri="{FF2B5EF4-FFF2-40B4-BE49-F238E27FC236}">
                <a16:creationId xmlns:a16="http://schemas.microsoft.com/office/drawing/2014/main" id="{D1DEA8C3-45AA-4CE9-AC5A-7B6692184C14}"/>
              </a:ext>
            </a:extLst>
          </p:cNvPr>
          <p:cNvSpPr/>
          <p:nvPr/>
        </p:nvSpPr>
        <p:spPr>
          <a:xfrm>
            <a:off x="333375" y="95250"/>
            <a:ext cx="3428999" cy="18573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5070BD-7489-4A9F-94EC-D5C6A894A9B3}"/>
              </a:ext>
            </a:extLst>
          </p:cNvPr>
          <p:cNvSpPr/>
          <p:nvPr/>
        </p:nvSpPr>
        <p:spPr>
          <a:xfrm>
            <a:off x="8462303" y="95249"/>
            <a:ext cx="3428999" cy="18573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248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0AC06A-230F-4A1C-9D98-57EA8CF18E5F}"/>
              </a:ext>
            </a:extLst>
          </p:cNvPr>
          <p:cNvGrpSpPr/>
          <p:nvPr/>
        </p:nvGrpSpPr>
        <p:grpSpPr>
          <a:xfrm>
            <a:off x="8953268" y="195950"/>
            <a:ext cx="2420033" cy="1664355"/>
            <a:chOff x="7988938" y="3754598"/>
            <a:chExt cx="2420033" cy="1664355"/>
          </a:xfrm>
        </p:grpSpPr>
        <p:sp>
          <p:nvSpPr>
            <p:cNvPr id="5" name="Arrow: Chevron 4">
              <a:extLst>
                <a:ext uri="{FF2B5EF4-FFF2-40B4-BE49-F238E27FC236}">
                  <a16:creationId xmlns:a16="http://schemas.microsoft.com/office/drawing/2014/main" id="{CB90CFDC-A9CF-45EC-960F-F8169B88C74F}"/>
                </a:ext>
              </a:extLst>
            </p:cNvPr>
            <p:cNvSpPr/>
            <p:nvPr/>
          </p:nvSpPr>
          <p:spPr>
            <a:xfrm>
              <a:off x="7988938" y="3933132"/>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either refuses treatment</a:t>
              </a:r>
              <a:br>
                <a:rPr lang="en-US" sz="1100" dirty="0">
                  <a:solidFill>
                    <a:schemeClr val="bg1"/>
                  </a:solidFill>
                  <a:latin typeface="+mj-lt"/>
                </a:rPr>
              </a:br>
              <a:r>
                <a:rPr lang="en-US" sz="1100" dirty="0">
                  <a:solidFill>
                    <a:schemeClr val="bg1"/>
                  </a:solidFill>
                  <a:latin typeface="+mj-lt"/>
                </a:rPr>
                <a:t>at MAT facility or</a:t>
              </a:r>
              <a:br>
                <a:rPr lang="en-US" sz="1100" dirty="0">
                  <a:solidFill>
                    <a:schemeClr val="bg1"/>
                  </a:solidFill>
                  <a:latin typeface="+mj-lt"/>
                </a:rPr>
              </a:br>
              <a:r>
                <a:rPr lang="en-US" sz="1100" dirty="0">
                  <a:solidFill>
                    <a:schemeClr val="accent1"/>
                  </a:solidFill>
                  <a:latin typeface="+mj-lt"/>
                </a:rPr>
                <a:t>no-shows for treatment</a:t>
              </a:r>
              <a:endParaRPr lang="en-US" sz="1200" dirty="0">
                <a:solidFill>
                  <a:schemeClr val="accent1"/>
                </a:solidFill>
                <a:latin typeface="+mj-lt"/>
              </a:endParaRPr>
            </a:p>
          </p:txBody>
        </p:sp>
        <p:sp>
          <p:nvSpPr>
            <p:cNvPr id="6" name="Oval 5">
              <a:extLst>
                <a:ext uri="{FF2B5EF4-FFF2-40B4-BE49-F238E27FC236}">
                  <a16:creationId xmlns:a16="http://schemas.microsoft.com/office/drawing/2014/main" id="{B7B1407C-FBA5-442C-B6D4-CFC2B9C6E6B8}"/>
                </a:ext>
              </a:extLst>
            </p:cNvPr>
            <p:cNvSpPr/>
            <p:nvPr/>
          </p:nvSpPr>
          <p:spPr>
            <a:xfrm>
              <a:off x="8088903"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3</a:t>
              </a:r>
            </a:p>
          </p:txBody>
        </p:sp>
      </p:grpSp>
      <p:grpSp>
        <p:nvGrpSpPr>
          <p:cNvPr id="14" name="Group 13">
            <a:extLst>
              <a:ext uri="{FF2B5EF4-FFF2-40B4-BE49-F238E27FC236}">
                <a16:creationId xmlns:a16="http://schemas.microsoft.com/office/drawing/2014/main" id="{BE3F1A8F-1B80-4C4C-A969-D21577CC5081}"/>
              </a:ext>
            </a:extLst>
          </p:cNvPr>
          <p:cNvGrpSpPr/>
          <p:nvPr/>
        </p:nvGrpSpPr>
        <p:grpSpPr>
          <a:xfrm>
            <a:off x="4908559" y="200515"/>
            <a:ext cx="2420033" cy="1659790"/>
            <a:chOff x="4908559" y="3754598"/>
            <a:chExt cx="2420033" cy="1659790"/>
          </a:xfrm>
        </p:grpSpPr>
        <p:sp>
          <p:nvSpPr>
            <p:cNvPr id="8" name="Arrow: Chevron 7">
              <a:extLst>
                <a:ext uri="{FF2B5EF4-FFF2-40B4-BE49-F238E27FC236}">
                  <a16:creationId xmlns:a16="http://schemas.microsoft.com/office/drawing/2014/main" id="{FAAEB9E7-937D-43D3-9097-C10480060704}"/>
                </a:ext>
              </a:extLst>
            </p:cNvPr>
            <p:cNvSpPr/>
            <p:nvPr/>
          </p:nvSpPr>
          <p:spPr>
            <a:xfrm>
              <a:off x="4908559" y="3928567"/>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DOES NOT grant consent</a:t>
              </a:r>
              <a:br>
                <a:rPr lang="en-US" sz="1100" dirty="0">
                  <a:solidFill>
                    <a:schemeClr val="bg1"/>
                  </a:solidFill>
                  <a:latin typeface="+mj-lt"/>
                </a:rPr>
              </a:br>
              <a:r>
                <a:rPr lang="en-US" sz="1100" dirty="0">
                  <a:solidFill>
                    <a:schemeClr val="bg1"/>
                  </a:solidFill>
                  <a:latin typeface="+mj-lt"/>
                </a:rPr>
                <a:t>under 42 CFR Part 2</a:t>
              </a:r>
            </a:p>
          </p:txBody>
        </p:sp>
        <p:sp>
          <p:nvSpPr>
            <p:cNvPr id="9" name="Oval 8">
              <a:extLst>
                <a:ext uri="{FF2B5EF4-FFF2-40B4-BE49-F238E27FC236}">
                  <a16:creationId xmlns:a16="http://schemas.microsoft.com/office/drawing/2014/main" id="{7E9F71EC-07D9-4ADA-BCA7-61B824309235}"/>
                </a:ext>
              </a:extLst>
            </p:cNvPr>
            <p:cNvSpPr/>
            <p:nvPr/>
          </p:nvSpPr>
          <p:spPr>
            <a:xfrm>
              <a:off x="5008524"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2</a:t>
              </a:r>
            </a:p>
          </p:txBody>
        </p:sp>
      </p:grpSp>
      <p:grpSp>
        <p:nvGrpSpPr>
          <p:cNvPr id="13" name="Group 12">
            <a:extLst>
              <a:ext uri="{FF2B5EF4-FFF2-40B4-BE49-F238E27FC236}">
                <a16:creationId xmlns:a16="http://schemas.microsoft.com/office/drawing/2014/main" id="{EDA751A0-D875-4E44-8CCB-C3C9293481E1}"/>
              </a:ext>
            </a:extLst>
          </p:cNvPr>
          <p:cNvGrpSpPr/>
          <p:nvPr/>
        </p:nvGrpSpPr>
        <p:grpSpPr>
          <a:xfrm>
            <a:off x="818699" y="205080"/>
            <a:ext cx="2420033" cy="1659790"/>
            <a:chOff x="1728216" y="3754017"/>
            <a:chExt cx="2420033" cy="1659790"/>
          </a:xfrm>
        </p:grpSpPr>
        <p:sp>
          <p:nvSpPr>
            <p:cNvPr id="10" name="Arrow: Chevron 9">
              <a:extLst>
                <a:ext uri="{FF2B5EF4-FFF2-40B4-BE49-F238E27FC236}">
                  <a16:creationId xmlns:a16="http://schemas.microsoft.com/office/drawing/2014/main" id="{AB733148-E2A2-4525-A1CD-248930B90088}"/>
                </a:ext>
              </a:extLst>
            </p:cNvPr>
            <p:cNvSpPr/>
            <p:nvPr/>
          </p:nvSpPr>
          <p:spPr>
            <a:xfrm>
              <a:off x="1728216" y="3927986"/>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grants consent</a:t>
              </a:r>
              <a:br>
                <a:rPr lang="en-US" sz="1100" dirty="0">
                  <a:solidFill>
                    <a:schemeClr val="bg1"/>
                  </a:solidFill>
                  <a:latin typeface="+mj-lt"/>
                </a:rPr>
              </a:br>
              <a:r>
                <a:rPr lang="en-US" sz="1100" dirty="0">
                  <a:solidFill>
                    <a:schemeClr val="bg1"/>
                  </a:solidFill>
                  <a:latin typeface="+mj-lt"/>
                </a:rPr>
                <a:t>under 42 CFR Part 2</a:t>
              </a:r>
            </a:p>
          </p:txBody>
        </p:sp>
        <p:sp>
          <p:nvSpPr>
            <p:cNvPr id="11" name="Oval 10">
              <a:extLst>
                <a:ext uri="{FF2B5EF4-FFF2-40B4-BE49-F238E27FC236}">
                  <a16:creationId xmlns:a16="http://schemas.microsoft.com/office/drawing/2014/main" id="{18FB097A-7DE3-4EFF-B8EF-BD5CC1C97069}"/>
                </a:ext>
              </a:extLst>
            </p:cNvPr>
            <p:cNvSpPr/>
            <p:nvPr/>
          </p:nvSpPr>
          <p:spPr>
            <a:xfrm>
              <a:off x="1828181" y="3754017"/>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1</a:t>
              </a:r>
            </a:p>
          </p:txBody>
        </p:sp>
      </p:grpSp>
      <p:cxnSp>
        <p:nvCxnSpPr>
          <p:cNvPr id="17" name="Straight Connector 16">
            <a:extLst>
              <a:ext uri="{FF2B5EF4-FFF2-40B4-BE49-F238E27FC236}">
                <a16:creationId xmlns:a16="http://schemas.microsoft.com/office/drawing/2014/main" id="{C7B96A1F-58B5-4A77-AC13-14DEC2141749}"/>
              </a:ext>
            </a:extLst>
          </p:cNvPr>
          <p:cNvCxnSpPr/>
          <p:nvPr/>
        </p:nvCxnSpPr>
        <p:spPr>
          <a:xfrm>
            <a:off x="4073646" y="274088"/>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ACFC9B-DC9A-4C47-BE4C-B76D0A8CC550}"/>
              </a:ext>
            </a:extLst>
          </p:cNvPr>
          <p:cNvCxnSpPr/>
          <p:nvPr/>
        </p:nvCxnSpPr>
        <p:spPr>
          <a:xfrm>
            <a:off x="8140930" y="200515"/>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2A3A59-65D7-49B2-B1D7-5C3650E10FE5}"/>
              </a:ext>
            </a:extLst>
          </p:cNvPr>
          <p:cNvSpPr txBox="1"/>
          <p:nvPr/>
        </p:nvSpPr>
        <p:spPr>
          <a:xfrm>
            <a:off x="4183821" y="2061714"/>
            <a:ext cx="3838737" cy="4170372"/>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2">
                    <a:lumMod val="20000"/>
                    <a:lumOff val="80000"/>
                  </a:schemeClr>
                </a:solidFill>
              </a:rPr>
              <a:t>Patient attends their first appointment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receives encounter information indicating the appointment is kept (i.e., successful conversion)</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MAT facility attempts to gain consent under 42 CFR Part 2</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Patient refuses to grant consent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Treating provider reviews Collective buprenorphine administration information from the referring ED encounter</a:t>
            </a: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1000" dirty="0">
              <a:solidFill>
                <a:schemeClr val="tx2">
                  <a:lumMod val="20000"/>
                  <a:lumOff val="80000"/>
                </a:schemeClr>
              </a:solidFill>
            </a:endParaRPr>
          </a:p>
          <a:p>
            <a:endParaRPr lang="en-US" sz="500" dirty="0">
              <a:solidFill>
                <a:schemeClr val="tx2">
                  <a:lumMod val="20000"/>
                  <a:lumOff val="80000"/>
                </a:schemeClr>
              </a:solidFill>
            </a:endParaRPr>
          </a:p>
          <a:p>
            <a:pPr algn="ctr"/>
            <a:r>
              <a:rPr lang="en-US" sz="500" dirty="0">
                <a:solidFill>
                  <a:schemeClr val="tx2">
                    <a:lumMod val="20000"/>
                    <a:lumOff val="80000"/>
                  </a:schemeClr>
                </a:solidFill>
              </a:rPr>
              <a:t>- - - - - - - - - -</a:t>
            </a:r>
          </a:p>
          <a:p>
            <a:endParaRPr lang="en-US" sz="500" dirty="0">
              <a:solidFill>
                <a:schemeClr val="tx2">
                  <a:lumMod val="20000"/>
                  <a:lumOff val="80000"/>
                </a:schemeClr>
              </a:solidFill>
            </a:endParaRPr>
          </a:p>
          <a:p>
            <a:r>
              <a:rPr lang="en-US" sz="1000" dirty="0">
                <a:solidFill>
                  <a:schemeClr val="tx2">
                    <a:lumMod val="20000"/>
                    <a:lumOff val="80000"/>
                  </a:schemeClr>
                </a:solidFill>
              </a:rPr>
              <a:t>During any subsequent encounters in the ED, notification is immediately delivered to the treating MAT facility, notifying them of the encounter.</a:t>
            </a:r>
          </a:p>
          <a:p>
            <a:endParaRPr lang="en-US" sz="1000" dirty="0">
              <a:solidFill>
                <a:schemeClr val="tx2">
                  <a:lumMod val="20000"/>
                  <a:lumOff val="80000"/>
                </a:schemeClr>
              </a:solidFill>
            </a:endParaRPr>
          </a:p>
          <a:p>
            <a:r>
              <a:rPr lang="en-US" sz="1000" dirty="0">
                <a:solidFill>
                  <a:schemeClr val="tx2">
                    <a:lumMod val="20000"/>
                    <a:lumOff val="80000"/>
                  </a:schemeClr>
                </a:solidFill>
              </a:rPr>
              <a:t>   but</a:t>
            </a:r>
          </a:p>
          <a:p>
            <a:endParaRPr lang="en-US" sz="1000" dirty="0">
              <a:solidFill>
                <a:schemeClr val="tx2">
                  <a:lumMod val="20000"/>
                  <a:lumOff val="80000"/>
                </a:schemeClr>
              </a:solidFill>
            </a:endParaRPr>
          </a:p>
          <a:p>
            <a:r>
              <a:rPr lang="en-US" sz="1000" dirty="0">
                <a:solidFill>
                  <a:schemeClr val="tx2">
                    <a:lumMod val="20000"/>
                    <a:lumOff val="80000"/>
                  </a:schemeClr>
                </a:solidFill>
              </a:rPr>
              <a:t>Collective’s compliance with 42 CFR Part 2 prevents delivery of a notification to the ED, advising them of the patient’s relationship with the MAT facility.</a:t>
            </a:r>
          </a:p>
          <a:p>
            <a:endParaRPr lang="en-US" sz="1000" dirty="0">
              <a:solidFill>
                <a:schemeClr val="tx2">
                  <a:lumMod val="20000"/>
                  <a:lumOff val="80000"/>
                </a:schemeClr>
              </a:solidFill>
            </a:endParaRPr>
          </a:p>
          <a:p>
            <a:pPr algn="ctr"/>
            <a:r>
              <a:rPr lang="en-US" sz="1000" dirty="0">
                <a:solidFill>
                  <a:schemeClr val="tx2">
                    <a:lumMod val="20000"/>
                    <a:lumOff val="80000"/>
                  </a:schemeClr>
                </a:solidFill>
              </a:rPr>
              <a:t>(Notifications will be delivered for standard criteria, however.)</a:t>
            </a:r>
          </a:p>
        </p:txBody>
      </p:sp>
      <p:sp>
        <p:nvSpPr>
          <p:cNvPr id="21" name="TextBox 20">
            <a:extLst>
              <a:ext uri="{FF2B5EF4-FFF2-40B4-BE49-F238E27FC236}">
                <a16:creationId xmlns:a16="http://schemas.microsoft.com/office/drawing/2014/main" id="{A25C821E-E705-4D70-AF07-317CDA34011F}"/>
              </a:ext>
            </a:extLst>
          </p:cNvPr>
          <p:cNvSpPr txBox="1"/>
          <p:nvPr/>
        </p:nvSpPr>
        <p:spPr>
          <a:xfrm>
            <a:off x="116537" y="2061714"/>
            <a:ext cx="3838737" cy="3170099"/>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tx2">
                    <a:lumMod val="20000"/>
                    <a:lumOff val="80000"/>
                  </a:schemeClr>
                </a:solidFill>
              </a:rPr>
              <a:t>Patient attends their first appointment</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receives encounter information indicating the appointment is kept (i.e., successful conversion)</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MAT facility attempts to gain consent under 42 CFR Part 2</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Patient agrees to grant consent</a:t>
            </a:r>
          </a:p>
          <a:p>
            <a:pPr marL="171450" indent="-171450">
              <a:buFont typeface="Arial" panose="020B0604020202020204" pitchFamily="34" charset="0"/>
              <a:buChar char="•"/>
            </a:pP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Collective captures consent in the platform for the facility</a:t>
            </a:r>
            <a:br>
              <a:rPr lang="en-US" sz="1000" dirty="0">
                <a:solidFill>
                  <a:schemeClr val="tx2">
                    <a:lumMod val="20000"/>
                    <a:lumOff val="80000"/>
                  </a:schemeClr>
                </a:solidFill>
              </a:rPr>
            </a:br>
            <a:endParaRPr lang="en-US" sz="1000" dirty="0">
              <a:solidFill>
                <a:schemeClr val="tx2">
                  <a:lumMod val="20000"/>
                  <a:lumOff val="80000"/>
                </a:schemeClr>
              </a:solidFill>
            </a:endParaRPr>
          </a:p>
          <a:p>
            <a:pPr marL="171450" indent="-171450">
              <a:buFont typeface="Arial" panose="020B0604020202020204" pitchFamily="34" charset="0"/>
              <a:buChar char="•"/>
            </a:pPr>
            <a:r>
              <a:rPr lang="en-US" sz="1000" dirty="0">
                <a:solidFill>
                  <a:schemeClr val="tx2">
                    <a:lumMod val="20000"/>
                    <a:lumOff val="80000"/>
                  </a:schemeClr>
                </a:solidFill>
              </a:rPr>
              <a:t>Treating provider reviews Collective buprenorphine administration information from the referring ED encounter</a:t>
            </a:r>
          </a:p>
          <a:p>
            <a:endParaRPr lang="en-US" sz="1000" dirty="0">
              <a:solidFill>
                <a:schemeClr val="tx2">
                  <a:lumMod val="20000"/>
                  <a:lumOff val="80000"/>
                </a:schemeClr>
              </a:solidFill>
            </a:endParaRPr>
          </a:p>
          <a:p>
            <a:endParaRPr lang="en-US" sz="500" dirty="0">
              <a:solidFill>
                <a:schemeClr val="tx2">
                  <a:lumMod val="20000"/>
                  <a:lumOff val="80000"/>
                </a:schemeClr>
              </a:solidFill>
            </a:endParaRPr>
          </a:p>
          <a:p>
            <a:pPr algn="ctr"/>
            <a:r>
              <a:rPr lang="en-US" sz="500" dirty="0">
                <a:solidFill>
                  <a:schemeClr val="tx2">
                    <a:lumMod val="20000"/>
                    <a:lumOff val="80000"/>
                  </a:schemeClr>
                </a:solidFill>
              </a:rPr>
              <a:t>- - - - - - - - - -</a:t>
            </a:r>
          </a:p>
          <a:p>
            <a:endParaRPr lang="en-US" sz="500" dirty="0">
              <a:solidFill>
                <a:schemeClr val="tx2">
                  <a:lumMod val="20000"/>
                  <a:lumOff val="80000"/>
                </a:schemeClr>
              </a:solidFill>
            </a:endParaRPr>
          </a:p>
          <a:p>
            <a:r>
              <a:rPr lang="en-US" sz="1000" dirty="0">
                <a:solidFill>
                  <a:schemeClr val="tx2">
                    <a:lumMod val="20000"/>
                    <a:lumOff val="80000"/>
                  </a:schemeClr>
                </a:solidFill>
              </a:rPr>
              <a:t>During any subsequent encounters in the ED, notification is immediately delivered to BOTH the treating MAT facility, notifying them of the encounter, and to the ED, notifying them of the MAT facility’s relationship with the patient.</a:t>
            </a:r>
          </a:p>
        </p:txBody>
      </p:sp>
      <p:sp>
        <p:nvSpPr>
          <p:cNvPr id="22" name="TextBox 21">
            <a:extLst>
              <a:ext uri="{FF2B5EF4-FFF2-40B4-BE49-F238E27FC236}">
                <a16:creationId xmlns:a16="http://schemas.microsoft.com/office/drawing/2014/main" id="{DBCB3F46-1007-478A-A430-FE5CE47F5D2D}"/>
              </a:ext>
            </a:extLst>
          </p:cNvPr>
          <p:cNvSpPr txBox="1"/>
          <p:nvPr/>
        </p:nvSpPr>
        <p:spPr>
          <a:xfrm>
            <a:off x="8250677" y="2061713"/>
            <a:ext cx="3838737" cy="3554819"/>
          </a:xfrm>
          <a:prstGeom prst="rect">
            <a:avLst/>
          </a:prstGeom>
          <a:noFill/>
        </p:spPr>
        <p:txBody>
          <a:bodyPr wrap="square" rtlCol="0">
            <a:spAutoFit/>
          </a:bodyPr>
          <a:lstStyle/>
          <a:p>
            <a:pPr marL="171450" indent="-171450">
              <a:buFont typeface="Arial" panose="020B0604020202020204" pitchFamily="34" charset="0"/>
              <a:buChar char="•"/>
            </a:pPr>
            <a:r>
              <a:rPr lang="en-US" sz="1000" dirty="0"/>
              <a:t>Patient no-shows their first appointment</a:t>
            </a:r>
            <a:br>
              <a:rPr lang="en-US" sz="1000" dirty="0"/>
            </a:br>
            <a:endParaRPr lang="en-US" sz="1000" dirty="0"/>
          </a:p>
          <a:p>
            <a:pPr marL="171450" indent="-171450">
              <a:buFont typeface="Arial" panose="020B0604020202020204" pitchFamily="34" charset="0"/>
              <a:buChar char="•"/>
            </a:pPr>
            <a:r>
              <a:rPr lang="en-US" sz="1000" dirty="0"/>
              <a:t>Collective does not receive encounter information indicating the appointment is kept (i.e., unsuccessful conversion)</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500" dirty="0"/>
          </a:p>
          <a:p>
            <a:pPr algn="ctr"/>
            <a:r>
              <a:rPr lang="en-US" sz="500" dirty="0"/>
              <a:t>- - - - - - - - - -</a:t>
            </a:r>
          </a:p>
          <a:p>
            <a:endParaRPr lang="en-US" sz="500" dirty="0"/>
          </a:p>
          <a:p>
            <a:r>
              <a:rPr lang="en-US" sz="1000" dirty="0"/>
              <a:t>During any subsequent encounters in the ED, the process begins anew:</a:t>
            </a:r>
            <a:br>
              <a:rPr lang="en-US" sz="1000" dirty="0"/>
            </a:br>
            <a:br>
              <a:rPr lang="en-US" sz="1000" dirty="0"/>
            </a:br>
            <a:r>
              <a:rPr lang="en-US" sz="1000" dirty="0"/>
              <a:t>Buprenorphine is re-administered; a referral to the MAT facility is again sent to Collective; and the MAT facility is notified, allowing them to again proactively contact the patient and attempt to facilitate MAT at their facility</a:t>
            </a:r>
          </a:p>
        </p:txBody>
      </p:sp>
      <p:sp>
        <p:nvSpPr>
          <p:cNvPr id="16" name="Rectangle 15">
            <a:extLst>
              <a:ext uri="{FF2B5EF4-FFF2-40B4-BE49-F238E27FC236}">
                <a16:creationId xmlns:a16="http://schemas.microsoft.com/office/drawing/2014/main" id="{F3510A91-B9A9-46FC-9229-0BC768356156}"/>
              </a:ext>
            </a:extLst>
          </p:cNvPr>
          <p:cNvSpPr/>
          <p:nvPr/>
        </p:nvSpPr>
        <p:spPr>
          <a:xfrm>
            <a:off x="333375" y="95250"/>
            <a:ext cx="3428999" cy="18573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6F8C99-95DF-43F5-AA19-5524C3340E19}"/>
              </a:ext>
            </a:extLst>
          </p:cNvPr>
          <p:cNvSpPr/>
          <p:nvPr/>
        </p:nvSpPr>
        <p:spPr>
          <a:xfrm>
            <a:off x="4395128" y="95249"/>
            <a:ext cx="3428999" cy="185737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970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211">
            <a:extLst>
              <a:ext uri="{FF2B5EF4-FFF2-40B4-BE49-F238E27FC236}">
                <a16:creationId xmlns:a16="http://schemas.microsoft.com/office/drawing/2014/main" id="{2D86A247-C397-4254-B76F-B03ADB6EEDD1}"/>
              </a:ext>
            </a:extLst>
          </p:cNvPr>
          <p:cNvSpPr/>
          <p:nvPr/>
        </p:nvSpPr>
        <p:spPr>
          <a:xfrm>
            <a:off x="0" y="3099378"/>
            <a:ext cx="6657975" cy="2575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D1B5DC-08A9-4CF1-8534-14F1F8B86533}"/>
              </a:ext>
            </a:extLst>
          </p:cNvPr>
          <p:cNvSpPr>
            <a:spLocks noGrp="1"/>
          </p:cNvSpPr>
          <p:nvPr>
            <p:ph type="title"/>
          </p:nvPr>
        </p:nvSpPr>
        <p:spPr/>
        <p:txBody>
          <a:bodyPr/>
          <a:lstStyle/>
          <a:p>
            <a:r>
              <a:rPr lang="en-US" dirty="0"/>
              <a:t>The Opioid Crisis</a:t>
            </a:r>
          </a:p>
        </p:txBody>
      </p:sp>
      <p:grpSp>
        <p:nvGrpSpPr>
          <p:cNvPr id="18" name="Group 17">
            <a:extLst>
              <a:ext uri="{FF2B5EF4-FFF2-40B4-BE49-F238E27FC236}">
                <a16:creationId xmlns:a16="http://schemas.microsoft.com/office/drawing/2014/main" id="{6256D344-5B3F-40D3-AB03-9E34FD22F589}"/>
              </a:ext>
            </a:extLst>
          </p:cNvPr>
          <p:cNvGrpSpPr/>
          <p:nvPr/>
        </p:nvGrpSpPr>
        <p:grpSpPr>
          <a:xfrm>
            <a:off x="6559086" y="2811329"/>
            <a:ext cx="5164062" cy="3130773"/>
            <a:chOff x="412818" y="2859186"/>
            <a:chExt cx="5164062" cy="3130773"/>
          </a:xfrm>
        </p:grpSpPr>
        <p:grpSp>
          <p:nvGrpSpPr>
            <p:cNvPr id="19" name="Group 18">
              <a:extLst>
                <a:ext uri="{FF2B5EF4-FFF2-40B4-BE49-F238E27FC236}">
                  <a16:creationId xmlns:a16="http://schemas.microsoft.com/office/drawing/2014/main" id="{43478001-25A7-4067-ABB3-6AB9CBE7F109}"/>
                </a:ext>
              </a:extLst>
            </p:cNvPr>
            <p:cNvGrpSpPr/>
            <p:nvPr/>
          </p:nvGrpSpPr>
          <p:grpSpPr>
            <a:xfrm>
              <a:off x="412818" y="2859186"/>
              <a:ext cx="5164062" cy="3124813"/>
              <a:chOff x="412818" y="2859186"/>
              <a:chExt cx="5164062" cy="3124813"/>
            </a:xfrm>
          </p:grpSpPr>
          <p:grpSp>
            <p:nvGrpSpPr>
              <p:cNvPr id="21" name="Group 20">
                <a:extLst>
                  <a:ext uri="{FF2B5EF4-FFF2-40B4-BE49-F238E27FC236}">
                    <a16:creationId xmlns:a16="http://schemas.microsoft.com/office/drawing/2014/main" id="{FCD1258A-743F-4049-97B4-657FCF13001D}"/>
                  </a:ext>
                </a:extLst>
              </p:cNvPr>
              <p:cNvGrpSpPr/>
              <p:nvPr/>
            </p:nvGrpSpPr>
            <p:grpSpPr>
              <a:xfrm>
                <a:off x="412818" y="2859186"/>
                <a:ext cx="5164062" cy="3124813"/>
                <a:chOff x="303202" y="2985763"/>
                <a:chExt cx="3069715" cy="2144540"/>
              </a:xfrm>
            </p:grpSpPr>
            <p:grpSp>
              <p:nvGrpSpPr>
                <p:cNvPr id="25" name="Group 24">
                  <a:extLst>
                    <a:ext uri="{FF2B5EF4-FFF2-40B4-BE49-F238E27FC236}">
                      <a16:creationId xmlns:a16="http://schemas.microsoft.com/office/drawing/2014/main" id="{332DF0C8-DE31-40A6-88FF-13B10049A34A}"/>
                    </a:ext>
                  </a:extLst>
                </p:cNvPr>
                <p:cNvGrpSpPr/>
                <p:nvPr/>
              </p:nvGrpSpPr>
              <p:grpSpPr>
                <a:xfrm>
                  <a:off x="303202" y="2985763"/>
                  <a:ext cx="2966234" cy="1970185"/>
                  <a:chOff x="991863" y="2733870"/>
                  <a:chExt cx="2438922" cy="1619939"/>
                </a:xfrm>
              </p:grpSpPr>
              <p:grpSp>
                <p:nvGrpSpPr>
                  <p:cNvPr id="28" name="Group 27">
                    <a:extLst>
                      <a:ext uri="{FF2B5EF4-FFF2-40B4-BE49-F238E27FC236}">
                        <a16:creationId xmlns:a16="http://schemas.microsoft.com/office/drawing/2014/main" id="{3E272887-37D3-4DB3-9C89-C981911DADBC}"/>
                      </a:ext>
                    </a:extLst>
                  </p:cNvPr>
                  <p:cNvGrpSpPr/>
                  <p:nvPr/>
                </p:nvGrpSpPr>
                <p:grpSpPr>
                  <a:xfrm>
                    <a:off x="1304802" y="2894786"/>
                    <a:ext cx="2125983" cy="1459023"/>
                    <a:chOff x="942852" y="2742379"/>
                    <a:chExt cx="2125983" cy="1459023"/>
                  </a:xfrm>
                </p:grpSpPr>
                <p:sp>
                  <p:nvSpPr>
                    <p:cNvPr id="31" name="Rectangle: Rounded Corners 30">
                      <a:extLst>
                        <a:ext uri="{FF2B5EF4-FFF2-40B4-BE49-F238E27FC236}">
                          <a16:creationId xmlns:a16="http://schemas.microsoft.com/office/drawing/2014/main" id="{33625F52-FD70-4CB3-A9CF-DFA2DB70D7CB}"/>
                        </a:ext>
                      </a:extLst>
                    </p:cNvPr>
                    <p:cNvSpPr/>
                    <p:nvPr/>
                  </p:nvSpPr>
                  <p:spPr>
                    <a:xfrm>
                      <a:off x="942852" y="2744006"/>
                      <a:ext cx="2125979" cy="1455015"/>
                    </a:xfrm>
                    <a:prstGeom prst="roundRect">
                      <a:avLst>
                        <a:gd name="adj" fmla="val 0"/>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F425E9F-B83F-4927-A978-EBDDE98E9EAC}"/>
                        </a:ext>
                      </a:extLst>
                    </p:cNvPr>
                    <p:cNvSpPr/>
                    <p:nvPr/>
                  </p:nvSpPr>
                  <p:spPr>
                    <a:xfrm>
                      <a:off x="942855" y="3953554"/>
                      <a:ext cx="2125979" cy="243840"/>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EF6AE122-8A18-40C5-A989-D22A7687B1BE}"/>
                        </a:ext>
                      </a:extLst>
                    </p:cNvPr>
                    <p:cNvSpPr/>
                    <p:nvPr/>
                  </p:nvSpPr>
                  <p:spPr>
                    <a:xfrm>
                      <a:off x="942856" y="3709714"/>
                      <a:ext cx="2125979" cy="487680"/>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69EF373-33E2-4159-BB6E-390EF43B3B45}"/>
                        </a:ext>
                      </a:extLst>
                    </p:cNvPr>
                    <p:cNvSpPr/>
                    <p:nvPr/>
                  </p:nvSpPr>
                  <p:spPr>
                    <a:xfrm>
                      <a:off x="942856" y="3473017"/>
                      <a:ext cx="2125979" cy="726004"/>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E03270-1A9C-4FA2-AF83-8F3E73E29734}"/>
                        </a:ext>
                      </a:extLst>
                    </p:cNvPr>
                    <p:cNvSpPr/>
                    <p:nvPr/>
                  </p:nvSpPr>
                  <p:spPr>
                    <a:xfrm>
                      <a:off x="942856" y="3221557"/>
                      <a:ext cx="2125979" cy="977464"/>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0AA3CD4-A84B-46FD-BE91-A21CE76BEFCE}"/>
                        </a:ext>
                      </a:extLst>
                    </p:cNvPr>
                    <p:cNvSpPr/>
                    <p:nvPr/>
                  </p:nvSpPr>
                  <p:spPr>
                    <a:xfrm>
                      <a:off x="942854" y="2980098"/>
                      <a:ext cx="2125979" cy="1221304"/>
                    </a:xfrm>
                    <a:prstGeom prst="roundRect">
                      <a:avLst>
                        <a:gd name="adj" fmla="val 0"/>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690B69C-4EFC-4B2C-8DB3-C671880B3307}"/>
                        </a:ext>
                      </a:extLst>
                    </p:cNvPr>
                    <p:cNvSpPr/>
                    <p:nvPr/>
                  </p:nvSpPr>
                  <p:spPr>
                    <a:xfrm>
                      <a:off x="942856" y="2742379"/>
                      <a:ext cx="2125979" cy="145501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1FD8B527-7ECA-43F6-99E1-6B2EE67C4761}"/>
                      </a:ext>
                    </a:extLst>
                  </p:cNvPr>
                  <p:cNvSpPr txBox="1"/>
                  <p:nvPr/>
                </p:nvSpPr>
                <p:spPr>
                  <a:xfrm>
                    <a:off x="991863" y="3051353"/>
                    <a:ext cx="323498" cy="1128888"/>
                  </a:xfrm>
                  <a:prstGeom prst="rect">
                    <a:avLst/>
                  </a:prstGeom>
                  <a:noFill/>
                </p:spPr>
                <p:txBody>
                  <a:bodyPr wrap="square" rtlCol="0" anchor="ctr">
                    <a:spAutoFit/>
                  </a:bodyPr>
                  <a:lstStyle/>
                  <a:p>
                    <a:pPr algn="r"/>
                    <a:r>
                      <a:rPr lang="en-US" sz="1000" dirty="0">
                        <a:solidFill>
                          <a:schemeClr val="accent1">
                            <a:lumMod val="60000"/>
                            <a:lumOff val="40000"/>
                          </a:schemeClr>
                        </a:solidFill>
                        <a:latin typeface="+mj-lt"/>
                      </a:rPr>
                      <a:t>50k</a:t>
                    </a:r>
                    <a:br>
                      <a:rPr lang="en-US" sz="1000" dirty="0">
                        <a:solidFill>
                          <a:schemeClr val="accent1">
                            <a:lumMod val="60000"/>
                            <a:lumOff val="40000"/>
                          </a:schemeClr>
                        </a:solidFill>
                        <a:latin typeface="+mj-lt"/>
                      </a:rPr>
                    </a:br>
                    <a:endParaRPr lang="en-US" sz="900" dirty="0">
                      <a:solidFill>
                        <a:schemeClr val="accent1">
                          <a:lumMod val="60000"/>
                          <a:lumOff val="40000"/>
                        </a:schemeClr>
                      </a:solidFill>
                      <a:latin typeface="+mj-lt"/>
                    </a:endParaRPr>
                  </a:p>
                  <a:p>
                    <a:pPr algn="r"/>
                    <a:endParaRPr lang="en-US" sz="900" dirty="0">
                      <a:solidFill>
                        <a:schemeClr val="accent1">
                          <a:lumMod val="60000"/>
                          <a:lumOff val="40000"/>
                        </a:schemeClr>
                      </a:solidFill>
                      <a:latin typeface="+mj-lt"/>
                    </a:endParaRPr>
                  </a:p>
                  <a:p>
                    <a:pPr algn="r"/>
                    <a:r>
                      <a:rPr lang="en-US" sz="1000" dirty="0">
                        <a:solidFill>
                          <a:schemeClr val="accent1">
                            <a:lumMod val="60000"/>
                            <a:lumOff val="40000"/>
                          </a:schemeClr>
                        </a:solidFill>
                        <a:latin typeface="+mj-lt"/>
                      </a:rPr>
                      <a:t>40k</a:t>
                    </a:r>
                    <a:br>
                      <a:rPr lang="en-US" sz="1000" dirty="0">
                        <a:solidFill>
                          <a:schemeClr val="accent1">
                            <a:lumMod val="60000"/>
                            <a:lumOff val="40000"/>
                          </a:schemeClr>
                        </a:solidFill>
                        <a:latin typeface="+mj-lt"/>
                      </a:rPr>
                    </a:br>
                    <a:endParaRPr lang="en-US" sz="900" dirty="0">
                      <a:solidFill>
                        <a:schemeClr val="accent1">
                          <a:lumMod val="60000"/>
                          <a:lumOff val="40000"/>
                        </a:schemeClr>
                      </a:solidFill>
                      <a:latin typeface="+mj-lt"/>
                    </a:endParaRPr>
                  </a:p>
                  <a:p>
                    <a:pPr algn="r"/>
                    <a:endParaRPr lang="en-US" sz="900" dirty="0">
                      <a:solidFill>
                        <a:schemeClr val="accent1">
                          <a:lumMod val="60000"/>
                          <a:lumOff val="40000"/>
                        </a:schemeClr>
                      </a:solidFill>
                      <a:latin typeface="+mj-lt"/>
                    </a:endParaRPr>
                  </a:p>
                  <a:p>
                    <a:pPr algn="r"/>
                    <a:r>
                      <a:rPr lang="en-US" sz="1000" dirty="0">
                        <a:solidFill>
                          <a:schemeClr val="accent1">
                            <a:lumMod val="60000"/>
                            <a:lumOff val="40000"/>
                          </a:schemeClr>
                        </a:solidFill>
                        <a:latin typeface="+mj-lt"/>
                      </a:rPr>
                      <a:t>30k</a:t>
                    </a:r>
                    <a:br>
                      <a:rPr lang="en-US" sz="1000" dirty="0">
                        <a:solidFill>
                          <a:schemeClr val="accent1">
                            <a:lumMod val="60000"/>
                            <a:lumOff val="40000"/>
                          </a:schemeClr>
                        </a:solidFill>
                        <a:latin typeface="+mj-lt"/>
                      </a:rPr>
                    </a:br>
                    <a:endParaRPr lang="en-US" sz="900" dirty="0">
                      <a:solidFill>
                        <a:schemeClr val="accent1">
                          <a:lumMod val="60000"/>
                          <a:lumOff val="40000"/>
                        </a:schemeClr>
                      </a:solidFill>
                      <a:latin typeface="+mj-lt"/>
                    </a:endParaRPr>
                  </a:p>
                  <a:p>
                    <a:pPr algn="r"/>
                    <a:br>
                      <a:rPr lang="en-US" sz="900" dirty="0">
                        <a:solidFill>
                          <a:schemeClr val="accent1">
                            <a:lumMod val="60000"/>
                            <a:lumOff val="40000"/>
                          </a:schemeClr>
                        </a:solidFill>
                        <a:latin typeface="+mj-lt"/>
                      </a:rPr>
                    </a:br>
                    <a:r>
                      <a:rPr lang="en-US" sz="1000" dirty="0">
                        <a:solidFill>
                          <a:schemeClr val="accent1">
                            <a:lumMod val="60000"/>
                            <a:lumOff val="40000"/>
                          </a:schemeClr>
                        </a:solidFill>
                        <a:latin typeface="+mj-lt"/>
                      </a:rPr>
                      <a:t>20k</a:t>
                    </a:r>
                    <a:br>
                      <a:rPr lang="en-US" sz="1000" dirty="0">
                        <a:solidFill>
                          <a:schemeClr val="accent1">
                            <a:lumMod val="60000"/>
                            <a:lumOff val="40000"/>
                          </a:schemeClr>
                        </a:solidFill>
                        <a:latin typeface="+mj-lt"/>
                      </a:rPr>
                    </a:br>
                    <a:endParaRPr lang="en-US" sz="900" dirty="0">
                      <a:solidFill>
                        <a:schemeClr val="accent1">
                          <a:lumMod val="60000"/>
                          <a:lumOff val="40000"/>
                        </a:schemeClr>
                      </a:solidFill>
                      <a:latin typeface="+mj-lt"/>
                    </a:endParaRPr>
                  </a:p>
                  <a:p>
                    <a:pPr algn="r"/>
                    <a:br>
                      <a:rPr lang="en-US" sz="900" dirty="0">
                        <a:solidFill>
                          <a:schemeClr val="accent1">
                            <a:lumMod val="60000"/>
                            <a:lumOff val="40000"/>
                          </a:schemeClr>
                        </a:solidFill>
                        <a:latin typeface="+mj-lt"/>
                      </a:rPr>
                    </a:br>
                    <a:r>
                      <a:rPr lang="en-US" sz="1000" dirty="0">
                        <a:solidFill>
                          <a:schemeClr val="accent1">
                            <a:lumMod val="60000"/>
                            <a:lumOff val="40000"/>
                          </a:schemeClr>
                        </a:solidFill>
                        <a:latin typeface="+mj-lt"/>
                      </a:rPr>
                      <a:t>10k</a:t>
                    </a:r>
                  </a:p>
                </p:txBody>
              </p:sp>
              <p:sp>
                <p:nvSpPr>
                  <p:cNvPr id="30" name="TextBox 29">
                    <a:extLst>
                      <a:ext uri="{FF2B5EF4-FFF2-40B4-BE49-F238E27FC236}">
                        <a16:creationId xmlns:a16="http://schemas.microsoft.com/office/drawing/2014/main" id="{F1901465-6011-4DB5-99D8-085BE40C1108}"/>
                      </a:ext>
                    </a:extLst>
                  </p:cNvPr>
                  <p:cNvSpPr txBox="1"/>
                  <p:nvPr/>
                </p:nvSpPr>
                <p:spPr>
                  <a:xfrm>
                    <a:off x="1253449" y="2733870"/>
                    <a:ext cx="1447256" cy="156308"/>
                  </a:xfrm>
                  <a:prstGeom prst="rect">
                    <a:avLst/>
                  </a:prstGeom>
                  <a:noFill/>
                </p:spPr>
                <p:txBody>
                  <a:bodyPr wrap="none" rtlCol="0">
                    <a:spAutoFit/>
                  </a:bodyPr>
                  <a:lstStyle/>
                  <a:p>
                    <a:r>
                      <a:rPr lang="en-US" sz="1200" dirty="0">
                        <a:latin typeface="+mj-lt"/>
                      </a:rPr>
                      <a:t>Opioid Overdose Deaths, 1999 – 2016</a:t>
                    </a:r>
                  </a:p>
                </p:txBody>
              </p:sp>
            </p:grpSp>
            <p:sp>
              <p:nvSpPr>
                <p:cNvPr id="26" name="TextBox 25">
                  <a:extLst>
                    <a:ext uri="{FF2B5EF4-FFF2-40B4-BE49-F238E27FC236}">
                      <a16:creationId xmlns:a16="http://schemas.microsoft.com/office/drawing/2014/main" id="{4B5640DF-8933-44E4-A9AD-FB34DF2BF7D0}"/>
                    </a:ext>
                  </a:extLst>
                </p:cNvPr>
                <p:cNvSpPr txBox="1"/>
                <p:nvPr/>
              </p:nvSpPr>
              <p:spPr>
                <a:xfrm>
                  <a:off x="616130" y="4961323"/>
                  <a:ext cx="307156" cy="168980"/>
                </a:xfrm>
                <a:prstGeom prst="rect">
                  <a:avLst/>
                </a:prstGeom>
                <a:noFill/>
              </p:spPr>
              <p:txBody>
                <a:bodyPr wrap="none" rtlCol="0">
                  <a:spAutoFit/>
                </a:bodyPr>
                <a:lstStyle/>
                <a:p>
                  <a:r>
                    <a:rPr lang="en-US" sz="1000" dirty="0">
                      <a:solidFill>
                        <a:schemeClr val="bg2">
                          <a:lumMod val="60000"/>
                          <a:lumOff val="40000"/>
                        </a:schemeClr>
                      </a:solidFill>
                      <a:latin typeface="+mj-lt"/>
                    </a:rPr>
                    <a:t>1999</a:t>
                  </a:r>
                </a:p>
              </p:txBody>
            </p:sp>
            <p:sp>
              <p:nvSpPr>
                <p:cNvPr id="27" name="TextBox 26">
                  <a:extLst>
                    <a:ext uri="{FF2B5EF4-FFF2-40B4-BE49-F238E27FC236}">
                      <a16:creationId xmlns:a16="http://schemas.microsoft.com/office/drawing/2014/main" id="{514F3EC7-AA61-40BF-91CA-56E1C99A0C6C}"/>
                    </a:ext>
                  </a:extLst>
                </p:cNvPr>
                <p:cNvSpPr txBox="1"/>
                <p:nvPr/>
              </p:nvSpPr>
              <p:spPr>
                <a:xfrm>
                  <a:off x="3065761" y="4961323"/>
                  <a:ext cx="307156" cy="168980"/>
                </a:xfrm>
                <a:prstGeom prst="rect">
                  <a:avLst/>
                </a:prstGeom>
                <a:noFill/>
              </p:spPr>
              <p:txBody>
                <a:bodyPr wrap="none" rtlCol="0">
                  <a:spAutoFit/>
                </a:bodyPr>
                <a:lstStyle/>
                <a:p>
                  <a:r>
                    <a:rPr lang="en-US" sz="1000" dirty="0">
                      <a:solidFill>
                        <a:schemeClr val="bg2">
                          <a:lumMod val="60000"/>
                          <a:lumOff val="40000"/>
                        </a:schemeClr>
                      </a:solidFill>
                      <a:latin typeface="+mj-lt"/>
                    </a:rPr>
                    <a:t>2016</a:t>
                  </a:r>
                </a:p>
              </p:txBody>
            </p:sp>
          </p:grpSp>
          <p:grpSp>
            <p:nvGrpSpPr>
              <p:cNvPr id="22" name="Group 21">
                <a:extLst>
                  <a:ext uri="{FF2B5EF4-FFF2-40B4-BE49-F238E27FC236}">
                    <a16:creationId xmlns:a16="http://schemas.microsoft.com/office/drawing/2014/main" id="{687E27CC-9A8E-417F-8F63-DFB62208C7EA}"/>
                  </a:ext>
                </a:extLst>
              </p:cNvPr>
              <p:cNvGrpSpPr/>
              <p:nvPr/>
            </p:nvGrpSpPr>
            <p:grpSpPr>
              <a:xfrm>
                <a:off x="1056994" y="3894046"/>
                <a:ext cx="4348162" cy="1828800"/>
                <a:chOff x="5367338" y="3738563"/>
                <a:chExt cx="4348162" cy="1828800"/>
              </a:xfrm>
              <a:solidFill>
                <a:schemeClr val="tx1"/>
              </a:solidFill>
            </p:grpSpPr>
            <p:sp>
              <p:nvSpPr>
                <p:cNvPr id="23" name="Freeform: Shape 22">
                  <a:extLst>
                    <a:ext uri="{FF2B5EF4-FFF2-40B4-BE49-F238E27FC236}">
                      <a16:creationId xmlns:a16="http://schemas.microsoft.com/office/drawing/2014/main" id="{E5AFBCA3-3C1E-44A8-B267-4EA6F798F39C}"/>
                    </a:ext>
                  </a:extLst>
                </p:cNvPr>
                <p:cNvSpPr/>
                <p:nvPr/>
              </p:nvSpPr>
              <p:spPr>
                <a:xfrm>
                  <a:off x="5367338" y="3738563"/>
                  <a:ext cx="4348162" cy="1828800"/>
                </a:xfrm>
                <a:custGeom>
                  <a:avLst/>
                  <a:gdLst>
                    <a:gd name="connsiteX0" fmla="*/ 0 w 4348162"/>
                    <a:gd name="connsiteY0" fmla="*/ 1495425 h 1828800"/>
                    <a:gd name="connsiteX1" fmla="*/ 276225 w 4348162"/>
                    <a:gd name="connsiteY1" fmla="*/ 1471612 h 1828800"/>
                    <a:gd name="connsiteX2" fmla="*/ 552450 w 4348162"/>
                    <a:gd name="connsiteY2" fmla="*/ 1423987 h 1828800"/>
                    <a:gd name="connsiteX3" fmla="*/ 809625 w 4348162"/>
                    <a:gd name="connsiteY3" fmla="*/ 1309687 h 1828800"/>
                    <a:gd name="connsiteX4" fmla="*/ 1295400 w 4348162"/>
                    <a:gd name="connsiteY4" fmla="*/ 1233487 h 1828800"/>
                    <a:gd name="connsiteX5" fmla="*/ 1543050 w 4348162"/>
                    <a:gd name="connsiteY5" fmla="*/ 1195387 h 1828800"/>
                    <a:gd name="connsiteX6" fmla="*/ 1804987 w 4348162"/>
                    <a:gd name="connsiteY6" fmla="*/ 1076325 h 1828800"/>
                    <a:gd name="connsiteX7" fmla="*/ 2252662 w 4348162"/>
                    <a:gd name="connsiteY7" fmla="*/ 995362 h 1828800"/>
                    <a:gd name="connsiteX8" fmla="*/ 2624137 w 4348162"/>
                    <a:gd name="connsiteY8" fmla="*/ 938212 h 1828800"/>
                    <a:gd name="connsiteX9" fmla="*/ 2824162 w 4348162"/>
                    <a:gd name="connsiteY9" fmla="*/ 919162 h 1828800"/>
                    <a:gd name="connsiteX10" fmla="*/ 3076575 w 4348162"/>
                    <a:gd name="connsiteY10" fmla="*/ 847725 h 1828800"/>
                    <a:gd name="connsiteX11" fmla="*/ 3328987 w 4348162"/>
                    <a:gd name="connsiteY11" fmla="*/ 838200 h 1828800"/>
                    <a:gd name="connsiteX12" fmla="*/ 3562350 w 4348162"/>
                    <a:gd name="connsiteY12" fmla="*/ 752475 h 1828800"/>
                    <a:gd name="connsiteX13" fmla="*/ 3838575 w 4348162"/>
                    <a:gd name="connsiteY13" fmla="*/ 595312 h 1828800"/>
                    <a:gd name="connsiteX14" fmla="*/ 4090987 w 4348162"/>
                    <a:gd name="connsiteY14" fmla="*/ 395287 h 1828800"/>
                    <a:gd name="connsiteX15" fmla="*/ 4348162 w 4348162"/>
                    <a:gd name="connsiteY15" fmla="*/ 0 h 1828800"/>
                    <a:gd name="connsiteX16" fmla="*/ 4348162 w 4348162"/>
                    <a:gd name="connsiteY16" fmla="*/ 1828800 h 1828800"/>
                    <a:gd name="connsiteX17" fmla="*/ 14287 w 4348162"/>
                    <a:gd name="connsiteY17" fmla="*/ 1828800 h 1828800"/>
                    <a:gd name="connsiteX18" fmla="*/ 0 w 4348162"/>
                    <a:gd name="connsiteY18" fmla="*/ 1495425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8162" h="1828800">
                      <a:moveTo>
                        <a:pt x="0" y="1495425"/>
                      </a:moveTo>
                      <a:lnTo>
                        <a:pt x="276225" y="1471612"/>
                      </a:lnTo>
                      <a:lnTo>
                        <a:pt x="552450" y="1423987"/>
                      </a:lnTo>
                      <a:lnTo>
                        <a:pt x="809625" y="1309687"/>
                      </a:lnTo>
                      <a:lnTo>
                        <a:pt x="1295400" y="1233487"/>
                      </a:lnTo>
                      <a:lnTo>
                        <a:pt x="1543050" y="1195387"/>
                      </a:lnTo>
                      <a:lnTo>
                        <a:pt x="1804987" y="1076325"/>
                      </a:lnTo>
                      <a:lnTo>
                        <a:pt x="2252662" y="995362"/>
                      </a:lnTo>
                      <a:lnTo>
                        <a:pt x="2624137" y="938212"/>
                      </a:lnTo>
                      <a:lnTo>
                        <a:pt x="2824162" y="919162"/>
                      </a:lnTo>
                      <a:lnTo>
                        <a:pt x="3076575" y="847725"/>
                      </a:lnTo>
                      <a:lnTo>
                        <a:pt x="3328987" y="838200"/>
                      </a:lnTo>
                      <a:lnTo>
                        <a:pt x="3562350" y="752475"/>
                      </a:lnTo>
                      <a:lnTo>
                        <a:pt x="3838575" y="595312"/>
                      </a:lnTo>
                      <a:lnTo>
                        <a:pt x="4090987" y="395287"/>
                      </a:lnTo>
                      <a:lnTo>
                        <a:pt x="4348162" y="0"/>
                      </a:lnTo>
                      <a:lnTo>
                        <a:pt x="4348162" y="1828800"/>
                      </a:lnTo>
                      <a:lnTo>
                        <a:pt x="14287" y="1828800"/>
                      </a:lnTo>
                      <a:lnTo>
                        <a:pt x="0" y="14954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09648B2-B69C-4485-A9AE-37AD25946F5F}"/>
                    </a:ext>
                  </a:extLst>
                </p:cNvPr>
                <p:cNvSpPr/>
                <p:nvPr/>
              </p:nvSpPr>
              <p:spPr>
                <a:xfrm>
                  <a:off x="5367338" y="5233988"/>
                  <a:ext cx="4348162" cy="3333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extBox 19">
              <a:extLst>
                <a:ext uri="{FF2B5EF4-FFF2-40B4-BE49-F238E27FC236}">
                  <a16:creationId xmlns:a16="http://schemas.microsoft.com/office/drawing/2014/main" id="{9526F144-E6E0-4960-B2E4-BBD89F545F9F}"/>
                </a:ext>
              </a:extLst>
            </p:cNvPr>
            <p:cNvSpPr txBox="1"/>
            <p:nvPr/>
          </p:nvSpPr>
          <p:spPr>
            <a:xfrm>
              <a:off x="2852341" y="5743738"/>
              <a:ext cx="811441" cy="246221"/>
            </a:xfrm>
            <a:prstGeom prst="rect">
              <a:avLst/>
            </a:prstGeom>
            <a:noFill/>
          </p:spPr>
          <p:txBody>
            <a:bodyPr wrap="none" rtlCol="0">
              <a:spAutoFit/>
            </a:bodyPr>
            <a:lstStyle/>
            <a:p>
              <a:pPr algn="ctr"/>
              <a:r>
                <a:rPr lang="en-US" sz="1000" dirty="0">
                  <a:solidFill>
                    <a:schemeClr val="tx2">
                      <a:lumMod val="60000"/>
                      <a:lumOff val="40000"/>
                    </a:schemeClr>
                  </a:solidFill>
                  <a:latin typeface="+mj-lt"/>
                </a:rPr>
                <a:t>source: CDC</a:t>
              </a:r>
            </a:p>
          </p:txBody>
        </p:sp>
      </p:grpSp>
      <p:sp>
        <p:nvSpPr>
          <p:cNvPr id="211" name="TextBox 210">
            <a:extLst>
              <a:ext uri="{FF2B5EF4-FFF2-40B4-BE49-F238E27FC236}">
                <a16:creationId xmlns:a16="http://schemas.microsoft.com/office/drawing/2014/main" id="{4560211E-4084-4408-94B3-49DCD481763A}"/>
              </a:ext>
            </a:extLst>
          </p:cNvPr>
          <p:cNvSpPr txBox="1"/>
          <p:nvPr/>
        </p:nvSpPr>
        <p:spPr>
          <a:xfrm>
            <a:off x="640576" y="3374079"/>
            <a:ext cx="5810180" cy="2077492"/>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Fourfold increase in OD deaths from 1999 – 2008</a:t>
            </a:r>
            <a:br>
              <a:rPr lang="en-US" dirty="0">
                <a:solidFill>
                  <a:schemeClr val="bg1"/>
                </a:solidFill>
              </a:rPr>
            </a:br>
            <a:endParaRPr lang="en-US" sz="700" dirty="0">
              <a:solidFill>
                <a:schemeClr val="bg1"/>
              </a:solidFill>
            </a:endParaRPr>
          </a:p>
          <a:p>
            <a:pPr marL="285750" indent="-285750">
              <a:buFont typeface="Arial" panose="020B0604020202020204" pitchFamily="34" charset="0"/>
              <a:buChar char="•"/>
            </a:pPr>
            <a:r>
              <a:rPr lang="en-US" dirty="0">
                <a:solidFill>
                  <a:schemeClr val="bg1"/>
                </a:solidFill>
              </a:rPr>
              <a:t>64,000 OD deaths in 2016, 42,000 of those opioid deaths</a:t>
            </a:r>
            <a:br>
              <a:rPr lang="en-US" dirty="0">
                <a:solidFill>
                  <a:schemeClr val="bg1"/>
                </a:solidFill>
              </a:rPr>
            </a:br>
            <a:r>
              <a:rPr lang="en-US" dirty="0">
                <a:solidFill>
                  <a:schemeClr val="bg1"/>
                </a:solidFill>
              </a:rPr>
              <a:t>(up from 52,000 total OD deaths in 2015)</a:t>
            </a:r>
            <a:br>
              <a:rPr lang="en-US" dirty="0">
                <a:solidFill>
                  <a:schemeClr val="bg1"/>
                </a:solidFill>
              </a:rPr>
            </a:br>
            <a:endParaRPr lang="en-US" sz="700" dirty="0">
              <a:solidFill>
                <a:schemeClr val="bg1"/>
              </a:solidFill>
            </a:endParaRPr>
          </a:p>
          <a:p>
            <a:pPr marL="285750" indent="-285750">
              <a:buFont typeface="Arial" panose="020B0604020202020204" pitchFamily="34" charset="0"/>
              <a:buChar char="•"/>
            </a:pPr>
            <a:r>
              <a:rPr lang="en-US" dirty="0">
                <a:solidFill>
                  <a:schemeClr val="bg1"/>
                </a:solidFill>
              </a:rPr>
              <a:t>200,000+ total opioid OD deaths between 1999 – 2016</a:t>
            </a:r>
            <a:br>
              <a:rPr lang="en-US" dirty="0">
                <a:solidFill>
                  <a:schemeClr val="bg1"/>
                </a:solidFill>
              </a:rPr>
            </a:br>
            <a:endParaRPr lang="en-US" sz="700" dirty="0">
              <a:solidFill>
                <a:schemeClr val="bg1"/>
              </a:solidFill>
            </a:endParaRPr>
          </a:p>
          <a:p>
            <a:pPr marL="285750" indent="-285750">
              <a:buFont typeface="Arial" panose="020B0604020202020204" pitchFamily="34" charset="0"/>
              <a:buChar char="•"/>
            </a:pPr>
            <a:r>
              <a:rPr lang="en-US" dirty="0">
                <a:solidFill>
                  <a:schemeClr val="bg1"/>
                </a:solidFill>
              </a:rPr>
              <a:t>Highest OD death rates exist in West Virginia, Maryland,</a:t>
            </a:r>
            <a:br>
              <a:rPr lang="en-US" dirty="0">
                <a:solidFill>
                  <a:schemeClr val="bg1"/>
                </a:solidFill>
              </a:rPr>
            </a:br>
            <a:r>
              <a:rPr lang="en-US" dirty="0">
                <a:solidFill>
                  <a:schemeClr val="bg1"/>
                </a:solidFill>
              </a:rPr>
              <a:t>Maine, and Utah</a:t>
            </a:r>
          </a:p>
        </p:txBody>
      </p:sp>
      <p:sp>
        <p:nvSpPr>
          <p:cNvPr id="213" name="TextBox 212">
            <a:extLst>
              <a:ext uri="{FF2B5EF4-FFF2-40B4-BE49-F238E27FC236}">
                <a16:creationId xmlns:a16="http://schemas.microsoft.com/office/drawing/2014/main" id="{D9BA7DC7-57EF-4A0D-8725-FB0A101B8F2A}"/>
              </a:ext>
            </a:extLst>
          </p:cNvPr>
          <p:cNvSpPr txBox="1"/>
          <p:nvPr/>
        </p:nvSpPr>
        <p:spPr>
          <a:xfrm>
            <a:off x="505691" y="1179918"/>
            <a:ext cx="11217457" cy="1295868"/>
          </a:xfrm>
          <a:prstGeom prst="rect">
            <a:avLst/>
          </a:prstGeom>
          <a:noFill/>
        </p:spPr>
        <p:txBody>
          <a:bodyPr wrap="square" rtlCol="0" anchor="ctr">
            <a:spAutoFit/>
          </a:bodyPr>
          <a:lstStyle/>
          <a:p>
            <a:pPr>
              <a:lnSpc>
                <a:spcPct val="150000"/>
              </a:lnSpc>
            </a:pPr>
            <a:r>
              <a:rPr lang="en-US" dirty="0"/>
              <a:t>Over the last 20 years, the opioid crisis has grown from a major concern to a full-blown epidemic. Hundreds of thousands have died from opioids, a majority of which were prescribed by well-meaning physicians who lacked the patient information necessary to make the right call. </a:t>
            </a:r>
          </a:p>
        </p:txBody>
      </p:sp>
    </p:spTree>
    <p:extLst>
      <p:ext uri="{BB962C8B-B14F-4D97-AF65-F5344CB8AC3E}">
        <p14:creationId xmlns:p14="http://schemas.microsoft.com/office/powerpoint/2010/main" val="2243237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0AC06A-230F-4A1C-9D98-57EA8CF18E5F}"/>
              </a:ext>
            </a:extLst>
          </p:cNvPr>
          <p:cNvGrpSpPr/>
          <p:nvPr/>
        </p:nvGrpSpPr>
        <p:grpSpPr>
          <a:xfrm>
            <a:off x="8953268" y="195950"/>
            <a:ext cx="2420033" cy="1664355"/>
            <a:chOff x="7988938" y="3754598"/>
            <a:chExt cx="2420033" cy="1664355"/>
          </a:xfrm>
        </p:grpSpPr>
        <p:sp>
          <p:nvSpPr>
            <p:cNvPr id="5" name="Arrow: Chevron 4">
              <a:extLst>
                <a:ext uri="{FF2B5EF4-FFF2-40B4-BE49-F238E27FC236}">
                  <a16:creationId xmlns:a16="http://schemas.microsoft.com/office/drawing/2014/main" id="{CB90CFDC-A9CF-45EC-960F-F8169B88C74F}"/>
                </a:ext>
              </a:extLst>
            </p:cNvPr>
            <p:cNvSpPr/>
            <p:nvPr/>
          </p:nvSpPr>
          <p:spPr>
            <a:xfrm>
              <a:off x="7988938" y="3933132"/>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either refuses treatment</a:t>
              </a:r>
              <a:br>
                <a:rPr lang="en-US" sz="1100" dirty="0">
                  <a:solidFill>
                    <a:schemeClr val="bg1"/>
                  </a:solidFill>
                  <a:latin typeface="+mj-lt"/>
                </a:rPr>
              </a:br>
              <a:r>
                <a:rPr lang="en-US" sz="1100" dirty="0">
                  <a:solidFill>
                    <a:schemeClr val="bg1"/>
                  </a:solidFill>
                  <a:latin typeface="+mj-lt"/>
                </a:rPr>
                <a:t>at MAT facility or</a:t>
              </a:r>
              <a:br>
                <a:rPr lang="en-US" sz="1100" dirty="0">
                  <a:solidFill>
                    <a:schemeClr val="bg1"/>
                  </a:solidFill>
                  <a:latin typeface="+mj-lt"/>
                </a:rPr>
              </a:br>
              <a:r>
                <a:rPr lang="en-US" sz="1100" dirty="0">
                  <a:solidFill>
                    <a:schemeClr val="accent1"/>
                  </a:solidFill>
                  <a:latin typeface="+mj-lt"/>
                </a:rPr>
                <a:t>no-shows for treatment</a:t>
              </a:r>
              <a:endParaRPr lang="en-US" sz="1200" dirty="0">
                <a:solidFill>
                  <a:schemeClr val="accent1"/>
                </a:solidFill>
                <a:latin typeface="+mj-lt"/>
              </a:endParaRPr>
            </a:p>
          </p:txBody>
        </p:sp>
        <p:sp>
          <p:nvSpPr>
            <p:cNvPr id="6" name="Oval 5">
              <a:extLst>
                <a:ext uri="{FF2B5EF4-FFF2-40B4-BE49-F238E27FC236}">
                  <a16:creationId xmlns:a16="http://schemas.microsoft.com/office/drawing/2014/main" id="{B7B1407C-FBA5-442C-B6D4-CFC2B9C6E6B8}"/>
                </a:ext>
              </a:extLst>
            </p:cNvPr>
            <p:cNvSpPr/>
            <p:nvPr/>
          </p:nvSpPr>
          <p:spPr>
            <a:xfrm>
              <a:off x="8088903"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3</a:t>
              </a:r>
            </a:p>
          </p:txBody>
        </p:sp>
      </p:grpSp>
      <p:grpSp>
        <p:nvGrpSpPr>
          <p:cNvPr id="14" name="Group 13">
            <a:extLst>
              <a:ext uri="{FF2B5EF4-FFF2-40B4-BE49-F238E27FC236}">
                <a16:creationId xmlns:a16="http://schemas.microsoft.com/office/drawing/2014/main" id="{BE3F1A8F-1B80-4C4C-A969-D21577CC5081}"/>
              </a:ext>
            </a:extLst>
          </p:cNvPr>
          <p:cNvGrpSpPr/>
          <p:nvPr/>
        </p:nvGrpSpPr>
        <p:grpSpPr>
          <a:xfrm>
            <a:off x="4908559" y="200515"/>
            <a:ext cx="2420033" cy="1659790"/>
            <a:chOff x="4908559" y="3754598"/>
            <a:chExt cx="2420033" cy="1659790"/>
          </a:xfrm>
        </p:grpSpPr>
        <p:sp>
          <p:nvSpPr>
            <p:cNvPr id="8" name="Arrow: Chevron 7">
              <a:extLst>
                <a:ext uri="{FF2B5EF4-FFF2-40B4-BE49-F238E27FC236}">
                  <a16:creationId xmlns:a16="http://schemas.microsoft.com/office/drawing/2014/main" id="{FAAEB9E7-937D-43D3-9097-C10480060704}"/>
                </a:ext>
              </a:extLst>
            </p:cNvPr>
            <p:cNvSpPr/>
            <p:nvPr/>
          </p:nvSpPr>
          <p:spPr>
            <a:xfrm>
              <a:off x="4908559" y="3928567"/>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DOES NOT grant consent</a:t>
              </a:r>
              <a:br>
                <a:rPr lang="en-US" sz="1100" dirty="0">
                  <a:solidFill>
                    <a:schemeClr val="bg1"/>
                  </a:solidFill>
                  <a:latin typeface="+mj-lt"/>
                </a:rPr>
              </a:br>
              <a:r>
                <a:rPr lang="en-US" sz="1100" dirty="0">
                  <a:solidFill>
                    <a:schemeClr val="bg1"/>
                  </a:solidFill>
                  <a:latin typeface="+mj-lt"/>
                </a:rPr>
                <a:t>under 42 CFR Part 2</a:t>
              </a:r>
            </a:p>
          </p:txBody>
        </p:sp>
        <p:sp>
          <p:nvSpPr>
            <p:cNvPr id="9" name="Oval 8">
              <a:extLst>
                <a:ext uri="{FF2B5EF4-FFF2-40B4-BE49-F238E27FC236}">
                  <a16:creationId xmlns:a16="http://schemas.microsoft.com/office/drawing/2014/main" id="{7E9F71EC-07D9-4ADA-BCA7-61B824309235}"/>
                </a:ext>
              </a:extLst>
            </p:cNvPr>
            <p:cNvSpPr/>
            <p:nvPr/>
          </p:nvSpPr>
          <p:spPr>
            <a:xfrm>
              <a:off x="5008524" y="3754598"/>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2</a:t>
              </a:r>
            </a:p>
          </p:txBody>
        </p:sp>
      </p:grpSp>
      <p:grpSp>
        <p:nvGrpSpPr>
          <p:cNvPr id="13" name="Group 12">
            <a:extLst>
              <a:ext uri="{FF2B5EF4-FFF2-40B4-BE49-F238E27FC236}">
                <a16:creationId xmlns:a16="http://schemas.microsoft.com/office/drawing/2014/main" id="{EDA751A0-D875-4E44-8CCB-C3C9293481E1}"/>
              </a:ext>
            </a:extLst>
          </p:cNvPr>
          <p:cNvGrpSpPr/>
          <p:nvPr/>
        </p:nvGrpSpPr>
        <p:grpSpPr>
          <a:xfrm>
            <a:off x="818699" y="205080"/>
            <a:ext cx="2420033" cy="1659790"/>
            <a:chOff x="1728216" y="3754017"/>
            <a:chExt cx="2420033" cy="1659790"/>
          </a:xfrm>
        </p:grpSpPr>
        <p:sp>
          <p:nvSpPr>
            <p:cNvPr id="10" name="Arrow: Chevron 9">
              <a:extLst>
                <a:ext uri="{FF2B5EF4-FFF2-40B4-BE49-F238E27FC236}">
                  <a16:creationId xmlns:a16="http://schemas.microsoft.com/office/drawing/2014/main" id="{AB733148-E2A2-4525-A1CD-248930B90088}"/>
                </a:ext>
              </a:extLst>
            </p:cNvPr>
            <p:cNvSpPr/>
            <p:nvPr/>
          </p:nvSpPr>
          <p:spPr>
            <a:xfrm>
              <a:off x="1728216" y="3927986"/>
              <a:ext cx="2420033" cy="1485821"/>
            </a:xfrm>
            <a:prstGeom prst="chevron">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j-lt"/>
                </a:rPr>
                <a:t>Patient successfully enters MAT</a:t>
              </a:r>
              <a:br>
                <a:rPr lang="en-US" sz="1100" dirty="0">
                  <a:solidFill>
                    <a:schemeClr val="bg1"/>
                  </a:solidFill>
                  <a:latin typeface="+mj-lt"/>
                </a:rPr>
              </a:br>
              <a:r>
                <a:rPr lang="en-US" sz="1100" dirty="0">
                  <a:solidFill>
                    <a:schemeClr val="bg1"/>
                  </a:solidFill>
                  <a:latin typeface="+mj-lt"/>
                </a:rPr>
                <a:t>at referred facility</a:t>
              </a:r>
              <a:br>
                <a:rPr lang="en-US" sz="1100" dirty="0">
                  <a:solidFill>
                    <a:schemeClr val="bg1"/>
                  </a:solidFill>
                  <a:latin typeface="+mj-lt"/>
                </a:rPr>
              </a:br>
              <a:br>
                <a:rPr lang="en-US" sz="500" dirty="0">
                  <a:solidFill>
                    <a:schemeClr val="bg1"/>
                  </a:solidFill>
                  <a:latin typeface="+mj-lt"/>
                </a:rPr>
              </a:br>
              <a:r>
                <a:rPr lang="en-US" sz="800" dirty="0">
                  <a:solidFill>
                    <a:schemeClr val="bg1"/>
                  </a:solidFill>
                  <a:latin typeface="+mj-lt"/>
                </a:rPr>
                <a:t>AND</a:t>
              </a:r>
              <a:br>
                <a:rPr lang="en-US" sz="1100" dirty="0">
                  <a:solidFill>
                    <a:schemeClr val="bg1"/>
                  </a:solidFill>
                  <a:latin typeface="+mj-lt"/>
                </a:rPr>
              </a:br>
              <a:br>
                <a:rPr lang="en-US" sz="500" dirty="0">
                  <a:solidFill>
                    <a:schemeClr val="bg1"/>
                  </a:solidFill>
                  <a:latin typeface="+mj-lt"/>
                </a:rPr>
              </a:br>
              <a:r>
                <a:rPr lang="en-US" sz="1100" dirty="0">
                  <a:solidFill>
                    <a:schemeClr val="bg1"/>
                  </a:solidFill>
                  <a:latin typeface="+mj-lt"/>
                </a:rPr>
                <a:t>Patient </a:t>
              </a:r>
              <a:r>
                <a:rPr lang="en-US" sz="1100" dirty="0">
                  <a:solidFill>
                    <a:schemeClr val="accent1"/>
                  </a:solidFill>
                  <a:latin typeface="+mj-lt"/>
                </a:rPr>
                <a:t>grants consent</a:t>
              </a:r>
              <a:br>
                <a:rPr lang="en-US" sz="1100" dirty="0">
                  <a:solidFill>
                    <a:schemeClr val="bg1"/>
                  </a:solidFill>
                  <a:latin typeface="+mj-lt"/>
                </a:rPr>
              </a:br>
              <a:r>
                <a:rPr lang="en-US" sz="1100" dirty="0">
                  <a:solidFill>
                    <a:schemeClr val="bg1"/>
                  </a:solidFill>
                  <a:latin typeface="+mj-lt"/>
                </a:rPr>
                <a:t>under 42 CFR Part 2</a:t>
              </a:r>
            </a:p>
          </p:txBody>
        </p:sp>
        <p:sp>
          <p:nvSpPr>
            <p:cNvPr id="11" name="Oval 10">
              <a:extLst>
                <a:ext uri="{FF2B5EF4-FFF2-40B4-BE49-F238E27FC236}">
                  <a16:creationId xmlns:a16="http://schemas.microsoft.com/office/drawing/2014/main" id="{18FB097A-7DE3-4EFF-B8EF-BD5CC1C97069}"/>
                </a:ext>
              </a:extLst>
            </p:cNvPr>
            <p:cNvSpPr/>
            <p:nvPr/>
          </p:nvSpPr>
          <p:spPr>
            <a:xfrm>
              <a:off x="1828181" y="3754017"/>
              <a:ext cx="357068" cy="357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solidFill>
                </a:rPr>
                <a:t>1</a:t>
              </a:r>
            </a:p>
          </p:txBody>
        </p:sp>
      </p:grpSp>
      <p:cxnSp>
        <p:nvCxnSpPr>
          <p:cNvPr id="17" name="Straight Connector 16">
            <a:extLst>
              <a:ext uri="{FF2B5EF4-FFF2-40B4-BE49-F238E27FC236}">
                <a16:creationId xmlns:a16="http://schemas.microsoft.com/office/drawing/2014/main" id="{C7B96A1F-58B5-4A77-AC13-14DEC2141749}"/>
              </a:ext>
            </a:extLst>
          </p:cNvPr>
          <p:cNvCxnSpPr/>
          <p:nvPr/>
        </p:nvCxnSpPr>
        <p:spPr>
          <a:xfrm>
            <a:off x="4073646" y="274088"/>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4ACFC9B-DC9A-4C47-BE4C-B76D0A8CC550}"/>
              </a:ext>
            </a:extLst>
          </p:cNvPr>
          <p:cNvCxnSpPr/>
          <p:nvPr/>
        </p:nvCxnSpPr>
        <p:spPr>
          <a:xfrm>
            <a:off x="8140930" y="200515"/>
            <a:ext cx="0" cy="59283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2A3A59-65D7-49B2-B1D7-5C3650E10FE5}"/>
              </a:ext>
            </a:extLst>
          </p:cNvPr>
          <p:cNvSpPr txBox="1"/>
          <p:nvPr/>
        </p:nvSpPr>
        <p:spPr>
          <a:xfrm>
            <a:off x="4183821" y="2061714"/>
            <a:ext cx="3838737" cy="4170372"/>
          </a:xfrm>
          <a:prstGeom prst="rect">
            <a:avLst/>
          </a:prstGeom>
          <a:noFill/>
        </p:spPr>
        <p:txBody>
          <a:bodyPr wrap="square" rtlCol="0">
            <a:spAutoFit/>
          </a:bodyPr>
          <a:lstStyle/>
          <a:p>
            <a:pPr marL="171450" indent="-171450">
              <a:buFont typeface="Arial" panose="020B0604020202020204" pitchFamily="34" charset="0"/>
              <a:buChar char="•"/>
            </a:pPr>
            <a:r>
              <a:rPr lang="en-US" sz="1000" dirty="0"/>
              <a:t>Patient attends their first appointment</a:t>
            </a:r>
            <a:br>
              <a:rPr lang="en-US" sz="1000" dirty="0"/>
            </a:br>
            <a:endParaRPr lang="en-US" sz="1000" dirty="0"/>
          </a:p>
          <a:p>
            <a:pPr marL="171450" indent="-171450">
              <a:buFont typeface="Arial" panose="020B0604020202020204" pitchFamily="34" charset="0"/>
              <a:buChar char="•"/>
            </a:pPr>
            <a:r>
              <a:rPr lang="en-US" sz="1000" dirty="0"/>
              <a:t>Collective receives encounter information indicating the appointment is kept (i.e., successful conversion)</a:t>
            </a:r>
            <a:br>
              <a:rPr lang="en-US" sz="1000" dirty="0"/>
            </a:br>
            <a:endParaRPr lang="en-US" sz="1000" dirty="0"/>
          </a:p>
          <a:p>
            <a:pPr marL="171450" indent="-171450">
              <a:buFont typeface="Arial" panose="020B0604020202020204" pitchFamily="34" charset="0"/>
              <a:buChar char="•"/>
            </a:pPr>
            <a:r>
              <a:rPr lang="en-US" sz="1000" dirty="0"/>
              <a:t>MAT facility attempts to gain consent under 42 CFR Part 2</a:t>
            </a:r>
            <a:br>
              <a:rPr lang="en-US" sz="1000" dirty="0"/>
            </a:br>
            <a:endParaRPr lang="en-US" sz="1000" dirty="0"/>
          </a:p>
          <a:p>
            <a:pPr marL="171450" indent="-171450">
              <a:buFont typeface="Arial" panose="020B0604020202020204" pitchFamily="34" charset="0"/>
              <a:buChar char="•"/>
            </a:pPr>
            <a:r>
              <a:rPr lang="en-US" sz="1000" dirty="0"/>
              <a:t>Patient refuses to grant consent</a:t>
            </a:r>
            <a:br>
              <a:rPr lang="en-US" sz="1000" dirty="0"/>
            </a:br>
            <a:endParaRPr lang="en-US" sz="1000" dirty="0"/>
          </a:p>
          <a:p>
            <a:pPr marL="171450" indent="-171450">
              <a:buFont typeface="Arial" panose="020B0604020202020204" pitchFamily="34" charset="0"/>
              <a:buChar char="•"/>
            </a:pPr>
            <a:r>
              <a:rPr lang="en-US" sz="1000" dirty="0"/>
              <a:t>Treating provider reviews Collective buprenorphine administration information from the referring ED encounter</a:t>
            </a:r>
          </a:p>
          <a:p>
            <a:endParaRPr lang="en-US" sz="1000" dirty="0"/>
          </a:p>
          <a:p>
            <a:endParaRPr lang="en-US" sz="1000" dirty="0"/>
          </a:p>
          <a:p>
            <a:endParaRPr lang="en-US" sz="1000" dirty="0"/>
          </a:p>
          <a:p>
            <a:endParaRPr lang="en-US" sz="500" dirty="0"/>
          </a:p>
          <a:p>
            <a:pPr algn="ctr"/>
            <a:r>
              <a:rPr lang="en-US" sz="500" dirty="0"/>
              <a:t>- - - - - - - - - -</a:t>
            </a:r>
          </a:p>
          <a:p>
            <a:endParaRPr lang="en-US" sz="500" dirty="0"/>
          </a:p>
          <a:p>
            <a:r>
              <a:rPr lang="en-US" sz="1000" dirty="0"/>
              <a:t>During any subsequent encounters in the ED, notification is immediately delivered to the treating MAT facility, notifying them of the encounter.</a:t>
            </a:r>
          </a:p>
          <a:p>
            <a:endParaRPr lang="en-US" sz="1000" dirty="0"/>
          </a:p>
          <a:p>
            <a:r>
              <a:rPr lang="en-US" sz="1000" dirty="0"/>
              <a:t>   but</a:t>
            </a:r>
          </a:p>
          <a:p>
            <a:endParaRPr lang="en-US" sz="1000" dirty="0"/>
          </a:p>
          <a:p>
            <a:r>
              <a:rPr lang="en-US" sz="1000" dirty="0"/>
              <a:t>Collective’s compliance with 42 CFR Part 2 prevents delivery of a notification to the ED, advising them of the patient’s relationship with the MAT facility.</a:t>
            </a:r>
          </a:p>
          <a:p>
            <a:endParaRPr lang="en-US" sz="1000" dirty="0"/>
          </a:p>
          <a:p>
            <a:pPr algn="ctr"/>
            <a:r>
              <a:rPr lang="en-US" sz="1000" dirty="0">
                <a:solidFill>
                  <a:schemeClr val="tx2">
                    <a:lumMod val="40000"/>
                    <a:lumOff val="60000"/>
                  </a:schemeClr>
                </a:solidFill>
              </a:rPr>
              <a:t>(Notifications will be delivered for standard criteria, however.)</a:t>
            </a:r>
          </a:p>
        </p:txBody>
      </p:sp>
      <p:sp>
        <p:nvSpPr>
          <p:cNvPr id="21" name="TextBox 20">
            <a:extLst>
              <a:ext uri="{FF2B5EF4-FFF2-40B4-BE49-F238E27FC236}">
                <a16:creationId xmlns:a16="http://schemas.microsoft.com/office/drawing/2014/main" id="{A25C821E-E705-4D70-AF07-317CDA34011F}"/>
              </a:ext>
            </a:extLst>
          </p:cNvPr>
          <p:cNvSpPr txBox="1"/>
          <p:nvPr/>
        </p:nvSpPr>
        <p:spPr>
          <a:xfrm>
            <a:off x="116537" y="2061714"/>
            <a:ext cx="3838737" cy="3170099"/>
          </a:xfrm>
          <a:prstGeom prst="rect">
            <a:avLst/>
          </a:prstGeom>
          <a:noFill/>
        </p:spPr>
        <p:txBody>
          <a:bodyPr wrap="square" rtlCol="0">
            <a:spAutoFit/>
          </a:bodyPr>
          <a:lstStyle/>
          <a:p>
            <a:pPr marL="171450" indent="-171450">
              <a:buFont typeface="Arial" panose="020B0604020202020204" pitchFamily="34" charset="0"/>
              <a:buChar char="•"/>
            </a:pPr>
            <a:r>
              <a:rPr lang="en-US" sz="1000" dirty="0"/>
              <a:t>Patient attends their first appointment</a:t>
            </a:r>
            <a:br>
              <a:rPr lang="en-US" sz="1000" dirty="0"/>
            </a:br>
            <a:endParaRPr lang="en-US" sz="1000" dirty="0"/>
          </a:p>
          <a:p>
            <a:pPr marL="171450" indent="-171450">
              <a:buFont typeface="Arial" panose="020B0604020202020204" pitchFamily="34" charset="0"/>
              <a:buChar char="•"/>
            </a:pPr>
            <a:r>
              <a:rPr lang="en-US" sz="1000" dirty="0"/>
              <a:t>Collective receives encounter information indicating the appointment is kept (i.e., successful conversion)</a:t>
            </a:r>
            <a:br>
              <a:rPr lang="en-US" sz="1000" dirty="0"/>
            </a:br>
            <a:endParaRPr lang="en-US" sz="1000" dirty="0"/>
          </a:p>
          <a:p>
            <a:pPr marL="171450" indent="-171450">
              <a:buFont typeface="Arial" panose="020B0604020202020204" pitchFamily="34" charset="0"/>
              <a:buChar char="•"/>
            </a:pPr>
            <a:r>
              <a:rPr lang="en-US" sz="1000" dirty="0"/>
              <a:t>MAT facility attempts to gain consent under 42 CFR Part 2</a:t>
            </a:r>
            <a:br>
              <a:rPr lang="en-US" sz="1000" dirty="0"/>
            </a:br>
            <a:endParaRPr lang="en-US" sz="1000" dirty="0"/>
          </a:p>
          <a:p>
            <a:pPr marL="171450" indent="-171450">
              <a:buFont typeface="Arial" panose="020B0604020202020204" pitchFamily="34" charset="0"/>
              <a:buChar char="•"/>
            </a:pPr>
            <a:r>
              <a:rPr lang="en-US" sz="1000" dirty="0"/>
              <a:t>Patient agrees to grant consent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Collective captures consent in the platform for the facility</a:t>
            </a:r>
            <a:br>
              <a:rPr lang="en-US" sz="1000" dirty="0"/>
            </a:br>
            <a:endParaRPr lang="en-US" sz="1000" dirty="0"/>
          </a:p>
          <a:p>
            <a:pPr marL="171450" indent="-171450">
              <a:buFont typeface="Arial" panose="020B0604020202020204" pitchFamily="34" charset="0"/>
              <a:buChar char="•"/>
            </a:pPr>
            <a:r>
              <a:rPr lang="en-US" sz="1000" dirty="0"/>
              <a:t>Treating provider reviews Collective buprenorphine administration information from the referring ED encounter</a:t>
            </a:r>
          </a:p>
          <a:p>
            <a:endParaRPr lang="en-US" sz="1000" dirty="0"/>
          </a:p>
          <a:p>
            <a:endParaRPr lang="en-US" sz="500" dirty="0"/>
          </a:p>
          <a:p>
            <a:pPr algn="ctr"/>
            <a:r>
              <a:rPr lang="en-US" sz="500" dirty="0"/>
              <a:t>- - - - - - - - - -</a:t>
            </a:r>
          </a:p>
          <a:p>
            <a:endParaRPr lang="en-US" sz="500" dirty="0"/>
          </a:p>
          <a:p>
            <a:r>
              <a:rPr lang="en-US" sz="1000" dirty="0"/>
              <a:t>During any subsequent encounters in the ED, notification is immediately delivered to BOTH the treating MAT facility, notifying them of the encounter, and to the ED, notifying them of the MAT facility’s relationship with the patient.</a:t>
            </a:r>
          </a:p>
        </p:txBody>
      </p:sp>
      <p:sp>
        <p:nvSpPr>
          <p:cNvPr id="22" name="TextBox 21">
            <a:extLst>
              <a:ext uri="{FF2B5EF4-FFF2-40B4-BE49-F238E27FC236}">
                <a16:creationId xmlns:a16="http://schemas.microsoft.com/office/drawing/2014/main" id="{DBCB3F46-1007-478A-A430-FE5CE47F5D2D}"/>
              </a:ext>
            </a:extLst>
          </p:cNvPr>
          <p:cNvSpPr txBox="1"/>
          <p:nvPr/>
        </p:nvSpPr>
        <p:spPr>
          <a:xfrm>
            <a:off x="8250677" y="2061713"/>
            <a:ext cx="3838737" cy="3554819"/>
          </a:xfrm>
          <a:prstGeom prst="rect">
            <a:avLst/>
          </a:prstGeom>
          <a:noFill/>
        </p:spPr>
        <p:txBody>
          <a:bodyPr wrap="square" rtlCol="0">
            <a:spAutoFit/>
          </a:bodyPr>
          <a:lstStyle/>
          <a:p>
            <a:pPr marL="171450" indent="-171450">
              <a:buFont typeface="Arial" panose="020B0604020202020204" pitchFamily="34" charset="0"/>
              <a:buChar char="•"/>
            </a:pPr>
            <a:r>
              <a:rPr lang="en-US" sz="1000" dirty="0"/>
              <a:t>Patient no-shows their first appointment</a:t>
            </a:r>
            <a:br>
              <a:rPr lang="en-US" sz="1000" dirty="0"/>
            </a:br>
            <a:endParaRPr lang="en-US" sz="1000" dirty="0"/>
          </a:p>
          <a:p>
            <a:pPr marL="171450" indent="-171450">
              <a:buFont typeface="Arial" panose="020B0604020202020204" pitchFamily="34" charset="0"/>
              <a:buChar char="•"/>
            </a:pPr>
            <a:r>
              <a:rPr lang="en-US" sz="1000" dirty="0"/>
              <a:t>Collective does not receive encounter information indicating the appointment is kept (i.e., unsuccessful conversion)</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500" dirty="0"/>
          </a:p>
          <a:p>
            <a:pPr algn="ctr"/>
            <a:r>
              <a:rPr lang="en-US" sz="500" dirty="0"/>
              <a:t>- - - - - - - - - -</a:t>
            </a:r>
          </a:p>
          <a:p>
            <a:endParaRPr lang="en-US" sz="500" dirty="0"/>
          </a:p>
          <a:p>
            <a:r>
              <a:rPr lang="en-US" sz="1000" dirty="0"/>
              <a:t>During any subsequent encounters in the ED, the process begins anew:</a:t>
            </a:r>
            <a:br>
              <a:rPr lang="en-US" sz="1000" dirty="0"/>
            </a:br>
            <a:br>
              <a:rPr lang="en-US" sz="1000" dirty="0"/>
            </a:br>
            <a:r>
              <a:rPr lang="en-US" sz="1000" dirty="0"/>
              <a:t>Buprenorphine is re-administered; a referral to the MAT facility is again sent to Collective; and the MAT facility is notified, allowing them to again proactively contact the patient and attempt to facilitate MAT at their facility</a:t>
            </a:r>
          </a:p>
        </p:txBody>
      </p:sp>
    </p:spTree>
    <p:extLst>
      <p:ext uri="{BB962C8B-B14F-4D97-AF65-F5344CB8AC3E}">
        <p14:creationId xmlns:p14="http://schemas.microsoft.com/office/powerpoint/2010/main" val="1126222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A7C5-5FEB-476D-BF4A-2B2F067A4789}"/>
              </a:ext>
            </a:extLst>
          </p:cNvPr>
          <p:cNvSpPr>
            <a:spLocks noGrp="1"/>
          </p:cNvSpPr>
          <p:nvPr>
            <p:ph type="title"/>
          </p:nvPr>
        </p:nvSpPr>
        <p:spPr/>
        <p:txBody>
          <a:bodyPr/>
          <a:lstStyle/>
          <a:p>
            <a:r>
              <a:rPr lang="en-US" dirty="0"/>
              <a:t>42 CFR Part 2 Consent</a:t>
            </a:r>
            <a:br>
              <a:rPr lang="en-US" dirty="0"/>
            </a:br>
            <a:r>
              <a:rPr lang="en-US" dirty="0"/>
              <a:t>as a Requirement for MAT</a:t>
            </a:r>
          </a:p>
        </p:txBody>
      </p:sp>
    </p:spTree>
    <p:extLst>
      <p:ext uri="{BB962C8B-B14F-4D97-AF65-F5344CB8AC3E}">
        <p14:creationId xmlns:p14="http://schemas.microsoft.com/office/powerpoint/2010/main" val="1589197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BD8FF-316E-4ADE-94FD-AB5D600BAC60}"/>
              </a:ext>
            </a:extLst>
          </p:cNvPr>
          <p:cNvSpPr>
            <a:spLocks noGrp="1"/>
          </p:cNvSpPr>
          <p:nvPr>
            <p:ph type="title"/>
          </p:nvPr>
        </p:nvSpPr>
        <p:spPr/>
        <p:txBody>
          <a:bodyPr/>
          <a:lstStyle/>
          <a:p>
            <a:r>
              <a:rPr lang="en-US" dirty="0"/>
              <a:t>42 Part 2 Consent as a Requirement for MAT Using Suboxone/Buprenorphine</a:t>
            </a:r>
          </a:p>
        </p:txBody>
      </p:sp>
      <p:sp>
        <p:nvSpPr>
          <p:cNvPr id="3" name="TextBox 2">
            <a:extLst>
              <a:ext uri="{FF2B5EF4-FFF2-40B4-BE49-F238E27FC236}">
                <a16:creationId xmlns:a16="http://schemas.microsoft.com/office/drawing/2014/main" id="{B1D8EA42-457C-4349-96E4-CC428EC01E33}"/>
              </a:ext>
            </a:extLst>
          </p:cNvPr>
          <p:cNvSpPr txBox="1"/>
          <p:nvPr/>
        </p:nvSpPr>
        <p:spPr>
          <a:xfrm>
            <a:off x="1136143" y="1762230"/>
            <a:ext cx="9919715" cy="3524042"/>
          </a:xfrm>
          <a:prstGeom prst="rect">
            <a:avLst/>
          </a:prstGeom>
          <a:noFill/>
        </p:spPr>
        <p:txBody>
          <a:bodyPr wrap="square" rtlCol="0">
            <a:spAutoFit/>
          </a:bodyPr>
          <a:lstStyle/>
          <a:p>
            <a:r>
              <a:rPr lang="en-US" sz="1600" dirty="0">
                <a:solidFill>
                  <a:schemeClr val="bg2"/>
                </a:solidFill>
                <a:latin typeface="+mj-lt"/>
              </a:rPr>
              <a:t>[future state / proposed] </a:t>
            </a:r>
            <a:r>
              <a:rPr lang="en-US" sz="1600" dirty="0">
                <a:solidFill>
                  <a:schemeClr val="bg2"/>
                </a:solidFill>
              </a:rPr>
              <a:t>Provider requires patient provide consent to share information about substance use disorder (SUD) treatment prior to receiving medication-assisted treatment (MAT) via buprenorphine / Suboxone.</a:t>
            </a:r>
            <a:endParaRPr lang="en-US" dirty="0"/>
          </a:p>
          <a:p>
            <a:endParaRPr lang="en-US" dirty="0"/>
          </a:p>
          <a:p>
            <a:r>
              <a:rPr lang="en-US" sz="1400" dirty="0">
                <a:solidFill>
                  <a:schemeClr val="accent5"/>
                </a:solidFill>
                <a:latin typeface="+mj-lt"/>
              </a:rPr>
              <a:t>How Can it Work?</a:t>
            </a:r>
            <a:br>
              <a:rPr lang="en-US" sz="1400" dirty="0"/>
            </a:br>
            <a:endParaRPr lang="en-US" sz="1100" dirty="0"/>
          </a:p>
          <a:p>
            <a:pPr marL="347663" indent="-230188">
              <a:buFont typeface="Arial" panose="020B0604020202020204" pitchFamily="34" charset="0"/>
              <a:buChar char="•"/>
            </a:pPr>
            <a:r>
              <a:rPr lang="en-US" sz="1400" dirty="0"/>
              <a:t>Patient receiving treatment at MAT facility</a:t>
            </a:r>
            <a:br>
              <a:rPr lang="en-US" sz="1400" dirty="0"/>
            </a:br>
            <a:endParaRPr lang="en-US" sz="1100" dirty="0"/>
          </a:p>
          <a:p>
            <a:pPr marL="347663" indent="-230188">
              <a:buFont typeface="Arial" panose="020B0604020202020204" pitchFamily="34" charset="0"/>
              <a:buChar char="•"/>
            </a:pPr>
            <a:r>
              <a:rPr lang="en-US" sz="1400" dirty="0"/>
              <a:t>Provider requests consent to share information about SUD treatment as a requirement for buprenorphine / Suboxone treatment</a:t>
            </a:r>
            <a:br>
              <a:rPr lang="en-US" sz="1400" dirty="0"/>
            </a:br>
            <a:endParaRPr lang="en-US" sz="1100" dirty="0"/>
          </a:p>
          <a:p>
            <a:pPr marL="347663" indent="-230188">
              <a:buFont typeface="Arial" panose="020B0604020202020204" pitchFamily="34" charset="0"/>
              <a:buChar char="•"/>
            </a:pPr>
            <a:r>
              <a:rPr lang="en-US" sz="1400" dirty="0"/>
              <a:t>Consent is recorded in the Collective Platform by treating facility</a:t>
            </a:r>
            <a:br>
              <a:rPr lang="en-US" sz="1400" dirty="0"/>
            </a:br>
            <a:endParaRPr lang="en-US" sz="1050" dirty="0"/>
          </a:p>
          <a:p>
            <a:pPr marL="347663" indent="-230188">
              <a:buFont typeface="Arial" panose="020B0604020202020204" pitchFamily="34" charset="0"/>
              <a:buChar char="•"/>
            </a:pPr>
            <a:r>
              <a:rPr lang="en-US" sz="1400" dirty="0"/>
              <a:t>Collective, as a hub for all major care points in the region, can now communicate information about patient’s SUD treatment; all facilities are able to assist the patient with full knowledge of how to best approach care</a:t>
            </a:r>
            <a:br>
              <a:rPr lang="en-US" dirty="0"/>
            </a:br>
            <a:endParaRPr lang="en-US" dirty="0">
              <a:solidFill>
                <a:schemeClr val="accent1"/>
              </a:solidFill>
            </a:endParaRPr>
          </a:p>
          <a:p>
            <a:pPr algn="ctr"/>
            <a:r>
              <a:rPr lang="en-US" sz="2000" dirty="0">
                <a:solidFill>
                  <a:schemeClr val="accent1"/>
                </a:solidFill>
                <a:latin typeface="+mj-lt"/>
              </a:rPr>
              <a:t>A unified approach to care ensures all providers approach SUD treatment as a cohesive team</a:t>
            </a:r>
          </a:p>
        </p:txBody>
      </p:sp>
    </p:spTree>
    <p:extLst>
      <p:ext uri="{BB962C8B-B14F-4D97-AF65-F5344CB8AC3E}">
        <p14:creationId xmlns:p14="http://schemas.microsoft.com/office/powerpoint/2010/main" val="3480239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8600" y="5585908"/>
            <a:ext cx="7929282" cy="847164"/>
          </a:xfrm>
        </p:spPr>
        <p:txBody>
          <a:bodyPr/>
          <a:lstStyle/>
          <a:p>
            <a:r>
              <a:rPr lang="en-US" dirty="0"/>
              <a:t>THANK YOU</a:t>
            </a:r>
          </a:p>
        </p:txBody>
      </p:sp>
    </p:spTree>
    <p:extLst>
      <p:ext uri="{BB962C8B-B14F-4D97-AF65-F5344CB8AC3E}">
        <p14:creationId xmlns:p14="http://schemas.microsoft.com/office/powerpoint/2010/main" val="1954946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3BC3-D8EF-4DA8-9120-EF66A91F82F1}"/>
              </a:ext>
            </a:extLst>
          </p:cNvPr>
          <p:cNvSpPr>
            <a:spLocks noGrp="1"/>
          </p:cNvSpPr>
          <p:nvPr>
            <p:ph type="title"/>
          </p:nvPr>
        </p:nvSpPr>
        <p:spPr>
          <a:xfrm>
            <a:off x="7488936" y="2069231"/>
            <a:ext cx="4462272" cy="2649071"/>
          </a:xfrm>
        </p:spPr>
        <p:txBody>
          <a:bodyPr anchor="ctr"/>
          <a:lstStyle/>
          <a:p>
            <a:r>
              <a:rPr lang="en-US" sz="2800" dirty="0"/>
              <a:t>Appendix A:</a:t>
            </a:r>
            <a:br>
              <a:rPr lang="en-US" sz="2800" dirty="0"/>
            </a:br>
            <a:r>
              <a:rPr lang="en-US" sz="2400" dirty="0">
                <a:solidFill>
                  <a:schemeClr val="bg2"/>
                </a:solidFill>
              </a:rPr>
              <a:t>Results and Outcomes</a:t>
            </a:r>
            <a:endParaRPr lang="en-US" sz="2800" dirty="0">
              <a:solidFill>
                <a:schemeClr val="bg2"/>
              </a:solidFill>
            </a:endParaRPr>
          </a:p>
        </p:txBody>
      </p:sp>
    </p:spTree>
    <p:extLst>
      <p:ext uri="{BB962C8B-B14F-4D97-AF65-F5344CB8AC3E}">
        <p14:creationId xmlns:p14="http://schemas.microsoft.com/office/powerpoint/2010/main" val="242786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AAC96E-8122-4064-9D53-65959D80B034}"/>
              </a:ext>
            </a:extLst>
          </p:cNvPr>
          <p:cNvSpPr/>
          <p:nvPr/>
        </p:nvSpPr>
        <p:spPr>
          <a:xfrm>
            <a:off x="0" y="3310128"/>
            <a:ext cx="12024360" cy="2706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5D83692-E0CA-4870-B339-349318619BC0}"/>
              </a:ext>
            </a:extLst>
          </p:cNvPr>
          <p:cNvSpPr txBox="1">
            <a:spLocks/>
          </p:cNvSpPr>
          <p:nvPr/>
        </p:nvSpPr>
        <p:spPr>
          <a:xfrm>
            <a:off x="395963" y="152796"/>
            <a:ext cx="11159566" cy="98213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Case Study – CHI St. Anthony Hospital</a:t>
            </a:r>
          </a:p>
        </p:txBody>
      </p:sp>
      <p:sp>
        <p:nvSpPr>
          <p:cNvPr id="5" name="Rectangle 4">
            <a:extLst>
              <a:ext uri="{FF2B5EF4-FFF2-40B4-BE49-F238E27FC236}">
                <a16:creationId xmlns:a16="http://schemas.microsoft.com/office/drawing/2014/main" id="{756372E8-825C-4972-B641-501F3F6D5ABF}"/>
              </a:ext>
            </a:extLst>
          </p:cNvPr>
          <p:cNvSpPr/>
          <p:nvPr/>
        </p:nvSpPr>
        <p:spPr>
          <a:xfrm>
            <a:off x="3277948" y="1234023"/>
            <a:ext cx="8561219" cy="1555554"/>
          </a:xfrm>
          <a:prstGeom prst="rect">
            <a:avLst/>
          </a:prstGeom>
        </p:spPr>
        <p:txBody>
          <a:bodyPr wrap="square" anchor="ctr">
            <a:spAutoFit/>
          </a:bodyPr>
          <a:lstStyle/>
          <a:p>
            <a:pPr>
              <a:lnSpc>
                <a:spcPct val="135000"/>
              </a:lnSpc>
            </a:pPr>
            <a:r>
              <a:rPr lang="en-US" dirty="0"/>
              <a:t>St. Anthony was battling high utilization rates and facing growing numbers of patients with high levels of substance use when they learned of Washington’s success with the Collective Medical Platform. Steve Hardin, RN BSN and ED Manager knew that implementing a similar process of real-time analytics and alerts could help St. Anthony</a:t>
            </a:r>
          </a:p>
        </p:txBody>
      </p:sp>
      <p:sp>
        <p:nvSpPr>
          <p:cNvPr id="6" name="TextBox 5">
            <a:extLst>
              <a:ext uri="{FF2B5EF4-FFF2-40B4-BE49-F238E27FC236}">
                <a16:creationId xmlns:a16="http://schemas.microsoft.com/office/drawing/2014/main" id="{AC0F4E61-7546-4DA2-8590-C83C4E228607}"/>
              </a:ext>
            </a:extLst>
          </p:cNvPr>
          <p:cNvSpPr txBox="1"/>
          <p:nvPr/>
        </p:nvSpPr>
        <p:spPr>
          <a:xfrm>
            <a:off x="432539" y="3578232"/>
            <a:ext cx="11278438" cy="2071208"/>
          </a:xfrm>
          <a:prstGeom prst="rect">
            <a:avLst/>
          </a:prstGeom>
          <a:noFill/>
        </p:spPr>
        <p:txBody>
          <a:bodyPr wrap="square" rtlCol="0">
            <a:spAutoFit/>
          </a:bodyPr>
          <a:lstStyle/>
          <a:p>
            <a:pPr>
              <a:lnSpc>
                <a:spcPct val="150000"/>
              </a:lnSpc>
            </a:pPr>
            <a:r>
              <a:rPr lang="en-US" sz="2200" dirty="0">
                <a:solidFill>
                  <a:schemeClr val="bg1"/>
                </a:solidFill>
                <a:latin typeface="+mj-lt"/>
              </a:rPr>
              <a:t>CHI St. Anthony is a 103,000 square-foot critical access hospital that operates outside Pendleton, Oregon under the Catholic Health Initiatives family. This rural hospital is home to a level four trauma center, four operating rooms, eleven emergency rooms, 30 private patient rooms, and a number of intensive care and specialist units. </a:t>
            </a:r>
            <a:endParaRPr lang="en-US" sz="2200" dirty="0">
              <a:solidFill>
                <a:schemeClr val="bg1"/>
              </a:solidFill>
            </a:endParaRPr>
          </a:p>
        </p:txBody>
      </p:sp>
      <p:pic>
        <p:nvPicPr>
          <p:cNvPr id="7" name="Picture 6">
            <a:extLst>
              <a:ext uri="{FF2B5EF4-FFF2-40B4-BE49-F238E27FC236}">
                <a16:creationId xmlns:a16="http://schemas.microsoft.com/office/drawing/2014/main" id="{4C80F798-716C-4C6D-BF7F-C3DC016CD45A}"/>
              </a:ext>
            </a:extLst>
          </p:cNvPr>
          <p:cNvPicPr>
            <a:picLocks noChangeAspect="1"/>
          </p:cNvPicPr>
          <p:nvPr/>
        </p:nvPicPr>
        <p:blipFill>
          <a:blip r:embed="rId2"/>
          <a:stretch>
            <a:fillRect/>
          </a:stretch>
        </p:blipFill>
        <p:spPr>
          <a:xfrm>
            <a:off x="515526" y="1064195"/>
            <a:ext cx="2486465" cy="1869356"/>
          </a:xfrm>
          <a:prstGeom prst="rect">
            <a:avLst/>
          </a:prstGeom>
        </p:spPr>
      </p:pic>
    </p:spTree>
    <p:extLst>
      <p:ext uri="{BB962C8B-B14F-4D97-AF65-F5344CB8AC3E}">
        <p14:creationId xmlns:p14="http://schemas.microsoft.com/office/powerpoint/2010/main" val="374470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4A6054-1F8C-405B-9A49-2268DC4E3470}"/>
              </a:ext>
            </a:extLst>
          </p:cNvPr>
          <p:cNvSpPr/>
          <p:nvPr/>
        </p:nvSpPr>
        <p:spPr>
          <a:xfrm>
            <a:off x="6236643" y="1492004"/>
            <a:ext cx="5452149" cy="3600986"/>
          </a:xfrm>
          <a:prstGeom prst="rect">
            <a:avLst/>
          </a:prstGeom>
        </p:spPr>
        <p:txBody>
          <a:bodyPr wrap="square">
            <a:spAutoFit/>
          </a:bodyPr>
          <a:lstStyle/>
          <a:p>
            <a:r>
              <a:rPr lang="en-US" sz="2000" dirty="0">
                <a:solidFill>
                  <a:schemeClr val="accent1">
                    <a:lumMod val="20000"/>
                    <a:lumOff val="80000"/>
                  </a:schemeClr>
                </a:solidFill>
                <a:latin typeface="+mj-lt"/>
              </a:rPr>
              <a:t>Since implementing the Collective Platform in 2018, St Anthony has seen:</a:t>
            </a:r>
          </a:p>
          <a:p>
            <a:endParaRPr lang="en-US" sz="2000" dirty="0"/>
          </a:p>
          <a:p>
            <a:pPr marL="285750" indent="-171450">
              <a:buFont typeface="Arial" panose="020B0604020202020204" pitchFamily="34" charset="0"/>
              <a:buChar char="•"/>
            </a:pPr>
            <a:r>
              <a:rPr lang="en-US" sz="1600" dirty="0"/>
              <a:t>10% overall reduction in ED encounters</a:t>
            </a:r>
          </a:p>
          <a:p>
            <a:pPr marL="285750" indent="-171450"/>
            <a:endParaRPr lang="en-US" dirty="0"/>
          </a:p>
          <a:p>
            <a:pPr marL="285750" indent="-171450">
              <a:buFont typeface="Arial" panose="020B0604020202020204" pitchFamily="34" charset="0"/>
              <a:buChar char="•"/>
            </a:pPr>
            <a:r>
              <a:rPr lang="en-US" sz="1600" dirty="0"/>
              <a:t>Drop in identified frequent-ED-users from 17% of overall encounters to 4.25%</a:t>
            </a:r>
          </a:p>
          <a:p>
            <a:pPr marL="285750" indent="-171450"/>
            <a:endParaRPr lang="en-US" dirty="0"/>
          </a:p>
          <a:p>
            <a:pPr marL="285750" indent="-171450">
              <a:buFont typeface="Arial" panose="020B0604020202020204" pitchFamily="34" charset="0"/>
              <a:buChar char="•"/>
            </a:pPr>
            <a:r>
              <a:rPr lang="en-US" sz="1600" dirty="0"/>
              <a:t>60% reduction in narcotic prepack prescriptions from the ED</a:t>
            </a:r>
          </a:p>
          <a:p>
            <a:pPr marL="285750" indent="-171450"/>
            <a:endParaRPr lang="en-US" dirty="0"/>
          </a:p>
          <a:p>
            <a:pPr marL="285750" indent="-171450">
              <a:buFont typeface="Arial" panose="020B0604020202020204" pitchFamily="34" charset="0"/>
              <a:buChar char="•"/>
            </a:pPr>
            <a:r>
              <a:rPr lang="en-US" sz="1600" dirty="0"/>
              <a:t>$200k in hospital cost savings</a:t>
            </a:r>
          </a:p>
          <a:p>
            <a:pPr marL="285750" indent="-171450"/>
            <a:endParaRPr lang="en-US" dirty="0"/>
          </a:p>
          <a:p>
            <a:pPr marL="285750" indent="-171450">
              <a:buFont typeface="Arial" panose="020B0604020202020204" pitchFamily="34" charset="0"/>
              <a:buChar char="•"/>
            </a:pPr>
            <a:r>
              <a:rPr lang="en-US" sz="1600" dirty="0"/>
              <a:t>50% fewer visits from identified high-utilizing patients</a:t>
            </a:r>
            <a:endParaRPr lang="en-US" sz="1600" dirty="0">
              <a:solidFill>
                <a:schemeClr val="bg1"/>
              </a:solidFill>
            </a:endParaRPr>
          </a:p>
        </p:txBody>
      </p:sp>
      <p:cxnSp>
        <p:nvCxnSpPr>
          <p:cNvPr id="8" name="Straight Connector 7">
            <a:extLst>
              <a:ext uri="{FF2B5EF4-FFF2-40B4-BE49-F238E27FC236}">
                <a16:creationId xmlns:a16="http://schemas.microsoft.com/office/drawing/2014/main" id="{EC7719D3-672D-4212-9E4E-3F50860755CE}"/>
              </a:ext>
            </a:extLst>
          </p:cNvPr>
          <p:cNvCxnSpPr>
            <a:cxnSpLocks/>
          </p:cNvCxnSpPr>
          <p:nvPr/>
        </p:nvCxnSpPr>
        <p:spPr>
          <a:xfrm>
            <a:off x="5860108" y="1072950"/>
            <a:ext cx="0" cy="4623762"/>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2BA2BB83-7CBB-45A7-A0F1-031356834CD8}"/>
              </a:ext>
            </a:extLst>
          </p:cNvPr>
          <p:cNvSpPr txBox="1">
            <a:spLocks/>
          </p:cNvSpPr>
          <p:nvPr/>
        </p:nvSpPr>
        <p:spPr>
          <a:xfrm>
            <a:off x="395963" y="152796"/>
            <a:ext cx="11159566" cy="98213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chemeClr val="bg1"/>
                </a:solidFill>
              </a:rPr>
              <a:t>Case Study – CHI St. Anthony Hospital</a:t>
            </a:r>
          </a:p>
        </p:txBody>
      </p:sp>
      <p:sp>
        <p:nvSpPr>
          <p:cNvPr id="10" name="TextBox 9">
            <a:extLst>
              <a:ext uri="{FF2B5EF4-FFF2-40B4-BE49-F238E27FC236}">
                <a16:creationId xmlns:a16="http://schemas.microsoft.com/office/drawing/2014/main" id="{5212F73E-160C-4E9A-AB37-CBADE424E78F}"/>
              </a:ext>
            </a:extLst>
          </p:cNvPr>
          <p:cNvSpPr txBox="1"/>
          <p:nvPr/>
        </p:nvSpPr>
        <p:spPr>
          <a:xfrm>
            <a:off x="503208" y="1368894"/>
            <a:ext cx="4974562" cy="3847207"/>
          </a:xfrm>
          <a:prstGeom prst="rect">
            <a:avLst/>
          </a:prstGeom>
          <a:noFill/>
        </p:spPr>
        <p:txBody>
          <a:bodyPr wrap="square" rtlCol="0">
            <a:spAutoFit/>
          </a:bodyPr>
          <a:lstStyle/>
          <a:p>
            <a:r>
              <a:rPr lang="en-US" dirty="0">
                <a:latin typeface="+mj-lt"/>
              </a:rPr>
              <a:t>Implementing the Collective Platform…</a:t>
            </a:r>
          </a:p>
          <a:p>
            <a:endParaRPr lang="en-US" sz="1000" dirty="0">
              <a:solidFill>
                <a:schemeClr val="bg1"/>
              </a:solidFill>
            </a:endParaRPr>
          </a:p>
          <a:p>
            <a:pPr marL="119063"/>
            <a:r>
              <a:rPr lang="en-US" dirty="0">
                <a:solidFill>
                  <a:schemeClr val="bg1"/>
                </a:solidFill>
              </a:rPr>
              <a:t>St. Anthony </a:t>
            </a:r>
            <a:r>
              <a:rPr lang="en-US" dirty="0">
                <a:solidFill>
                  <a:schemeClr val="accent3">
                    <a:lumMod val="60000"/>
                    <a:lumOff val="40000"/>
                  </a:schemeClr>
                </a:solidFill>
              </a:rPr>
              <a:t>first used EDie to identify and track patients who had visited the ED more than 10 times in 12 months</a:t>
            </a:r>
            <a:r>
              <a:rPr lang="en-US" dirty="0">
                <a:solidFill>
                  <a:schemeClr val="bg1"/>
                </a:solidFill>
              </a:rPr>
              <a:t>. Using this info, St. Anthony staff grouped and began engaging with patients frequently utilizing the ED—</a:t>
            </a:r>
            <a:r>
              <a:rPr lang="en-US" dirty="0">
                <a:solidFill>
                  <a:schemeClr val="accent3">
                    <a:lumMod val="60000"/>
                    <a:lumOff val="40000"/>
                  </a:schemeClr>
                </a:solidFill>
              </a:rPr>
              <a:t>all while maintaining limited financial and staffing resources</a:t>
            </a:r>
            <a:r>
              <a:rPr lang="en-US" dirty="0">
                <a:solidFill>
                  <a:schemeClr val="bg1"/>
                </a:solidFill>
              </a:rPr>
              <a:t>.</a:t>
            </a:r>
          </a:p>
          <a:p>
            <a:pPr marL="119063"/>
            <a:endParaRPr lang="en-US" dirty="0">
              <a:solidFill>
                <a:schemeClr val="bg1"/>
              </a:solidFill>
            </a:endParaRPr>
          </a:p>
          <a:p>
            <a:pPr marL="119063"/>
            <a:r>
              <a:rPr lang="en-US" dirty="0">
                <a:solidFill>
                  <a:schemeClr val="bg1"/>
                </a:solidFill>
              </a:rPr>
              <a:t>Now, the Collective Platform also </a:t>
            </a:r>
            <a:r>
              <a:rPr lang="en-US" dirty="0">
                <a:solidFill>
                  <a:schemeClr val="accent3">
                    <a:lumMod val="60000"/>
                    <a:lumOff val="40000"/>
                  </a:schemeClr>
                </a:solidFill>
              </a:rPr>
              <a:t>enables St. Anthony’s physicians to collaborate with other hospitals, clinics, and primary care providers in the nearby communities</a:t>
            </a:r>
            <a:r>
              <a:rPr lang="en-US" dirty="0">
                <a:solidFill>
                  <a:schemeClr val="bg1"/>
                </a:solidFill>
              </a:rPr>
              <a:t> to address the root high utilization by patients in the ED.</a:t>
            </a:r>
          </a:p>
        </p:txBody>
      </p:sp>
    </p:spTree>
    <p:extLst>
      <p:ext uri="{BB962C8B-B14F-4D97-AF65-F5344CB8AC3E}">
        <p14:creationId xmlns:p14="http://schemas.microsoft.com/office/powerpoint/2010/main" val="3582759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AAC96E-8122-4064-9D53-65959D80B034}"/>
              </a:ext>
            </a:extLst>
          </p:cNvPr>
          <p:cNvSpPr/>
          <p:nvPr/>
        </p:nvSpPr>
        <p:spPr>
          <a:xfrm>
            <a:off x="0" y="3310128"/>
            <a:ext cx="12024360" cy="2706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05D83692-E0CA-4870-B339-349318619BC0}"/>
              </a:ext>
            </a:extLst>
          </p:cNvPr>
          <p:cNvSpPr txBox="1">
            <a:spLocks/>
          </p:cNvSpPr>
          <p:nvPr/>
        </p:nvSpPr>
        <p:spPr>
          <a:xfrm>
            <a:off x="395963" y="152796"/>
            <a:ext cx="11159566" cy="98213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Case Study – Mat-</a:t>
            </a:r>
            <a:r>
              <a:rPr lang="en-US" sz="2400" dirty="0" err="1"/>
              <a:t>Su</a:t>
            </a:r>
            <a:r>
              <a:rPr lang="en-US" sz="2400" dirty="0"/>
              <a:t> Regional Medical Clinic</a:t>
            </a:r>
          </a:p>
        </p:txBody>
      </p:sp>
      <p:sp>
        <p:nvSpPr>
          <p:cNvPr id="5" name="Rectangle 4">
            <a:extLst>
              <a:ext uri="{FF2B5EF4-FFF2-40B4-BE49-F238E27FC236}">
                <a16:creationId xmlns:a16="http://schemas.microsoft.com/office/drawing/2014/main" id="{756372E8-825C-4972-B641-501F3F6D5ABF}"/>
              </a:ext>
            </a:extLst>
          </p:cNvPr>
          <p:cNvSpPr/>
          <p:nvPr/>
        </p:nvSpPr>
        <p:spPr>
          <a:xfrm>
            <a:off x="3709362" y="1334735"/>
            <a:ext cx="7879642" cy="1181606"/>
          </a:xfrm>
          <a:prstGeom prst="rect">
            <a:avLst/>
          </a:prstGeom>
        </p:spPr>
        <p:txBody>
          <a:bodyPr wrap="square" anchor="ctr">
            <a:spAutoFit/>
          </a:bodyPr>
          <a:lstStyle/>
          <a:p>
            <a:pPr>
              <a:lnSpc>
                <a:spcPct val="135000"/>
              </a:lnSpc>
            </a:pPr>
            <a:r>
              <a:rPr lang="en-US" dirty="0"/>
              <a:t>Alaska is partnering Collective’s EDie program with its prescription drug monitoring program (PDMP) for better patient tracking and care. This partnership is part of a set of initiatives to establish statewide opioid prescribing guidelines.</a:t>
            </a:r>
          </a:p>
        </p:txBody>
      </p:sp>
      <p:pic>
        <p:nvPicPr>
          <p:cNvPr id="4" name="Picture 3">
            <a:extLst>
              <a:ext uri="{FF2B5EF4-FFF2-40B4-BE49-F238E27FC236}">
                <a16:creationId xmlns:a16="http://schemas.microsoft.com/office/drawing/2014/main" id="{9E6B9E1E-08B0-44D4-B105-428727491F5A}"/>
              </a:ext>
            </a:extLst>
          </p:cNvPr>
          <p:cNvPicPr>
            <a:picLocks noChangeAspect="1"/>
          </p:cNvPicPr>
          <p:nvPr/>
        </p:nvPicPr>
        <p:blipFill>
          <a:blip r:embed="rId2"/>
          <a:stretch>
            <a:fillRect/>
          </a:stretch>
        </p:blipFill>
        <p:spPr>
          <a:xfrm>
            <a:off x="517584" y="1057294"/>
            <a:ext cx="2864550" cy="1885522"/>
          </a:xfrm>
          <a:prstGeom prst="rect">
            <a:avLst/>
          </a:prstGeom>
        </p:spPr>
      </p:pic>
      <p:sp>
        <p:nvSpPr>
          <p:cNvPr id="8" name="Rectangle 7">
            <a:extLst>
              <a:ext uri="{FF2B5EF4-FFF2-40B4-BE49-F238E27FC236}">
                <a16:creationId xmlns:a16="http://schemas.microsoft.com/office/drawing/2014/main" id="{D0AD563F-E691-4DDB-889C-EE6F4962DCF8}"/>
              </a:ext>
            </a:extLst>
          </p:cNvPr>
          <p:cNvSpPr/>
          <p:nvPr/>
        </p:nvSpPr>
        <p:spPr>
          <a:xfrm>
            <a:off x="0" y="0"/>
            <a:ext cx="15527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69FBE7-735C-40E5-B793-BEDE8E0B763C}"/>
              </a:ext>
            </a:extLst>
          </p:cNvPr>
          <p:cNvSpPr txBox="1"/>
          <p:nvPr/>
        </p:nvSpPr>
        <p:spPr>
          <a:xfrm>
            <a:off x="563656" y="3555729"/>
            <a:ext cx="10914301" cy="2126864"/>
          </a:xfrm>
          <a:prstGeom prst="rect">
            <a:avLst/>
          </a:prstGeom>
          <a:noFill/>
        </p:spPr>
        <p:txBody>
          <a:bodyPr wrap="square" rtlCol="0">
            <a:spAutoFit/>
          </a:bodyPr>
          <a:lstStyle/>
          <a:p>
            <a:pPr>
              <a:lnSpc>
                <a:spcPct val="150000"/>
              </a:lnSpc>
            </a:pPr>
            <a:r>
              <a:rPr lang="en-US" dirty="0">
                <a:solidFill>
                  <a:schemeClr val="bg1"/>
                </a:solidFill>
              </a:rPr>
              <a:t>Pairing the PDMP with EDie has proven to be more effective than using the PDMP alone. Mat-</a:t>
            </a:r>
            <a:r>
              <a:rPr lang="en-US" dirty="0" err="1">
                <a:solidFill>
                  <a:schemeClr val="bg1"/>
                </a:solidFill>
              </a:rPr>
              <a:t>Su</a:t>
            </a:r>
            <a:r>
              <a:rPr lang="en-US" dirty="0">
                <a:solidFill>
                  <a:schemeClr val="bg1"/>
                </a:solidFill>
              </a:rPr>
              <a:t> Regional Medical Center—located in Palmer, AK—saw </a:t>
            </a:r>
            <a:r>
              <a:rPr lang="en-US" dirty="0">
                <a:solidFill>
                  <a:schemeClr val="tx2"/>
                </a:solidFill>
              </a:rPr>
              <a:t>significant reduction in prescription opioid use</a:t>
            </a:r>
            <a:r>
              <a:rPr lang="en-US" dirty="0">
                <a:solidFill>
                  <a:schemeClr val="bg1"/>
                </a:solidFill>
              </a:rPr>
              <a:t> after implementing the Collective Platform in their small, rural hospital. With Collective, PDMP, and the state-mandated opioid prescription guidelines, the </a:t>
            </a:r>
            <a:r>
              <a:rPr lang="en-US" dirty="0">
                <a:solidFill>
                  <a:schemeClr val="tx2"/>
                </a:solidFill>
              </a:rPr>
              <a:t>Mat-</a:t>
            </a:r>
            <a:r>
              <a:rPr lang="en-US" dirty="0" err="1">
                <a:solidFill>
                  <a:schemeClr val="tx2"/>
                </a:solidFill>
              </a:rPr>
              <a:t>Su</a:t>
            </a:r>
            <a:r>
              <a:rPr lang="en-US" dirty="0">
                <a:solidFill>
                  <a:schemeClr val="tx2"/>
                </a:solidFill>
              </a:rPr>
              <a:t> Medical Center saw a 61% reduction in opioid scripts</a:t>
            </a:r>
            <a:r>
              <a:rPr lang="en-US" dirty="0">
                <a:solidFill>
                  <a:schemeClr val="bg1"/>
                </a:solidFill>
              </a:rPr>
              <a:t> written between 2015 and 2017, and a </a:t>
            </a:r>
            <a:r>
              <a:rPr lang="en-US" dirty="0">
                <a:solidFill>
                  <a:schemeClr val="tx2"/>
                </a:solidFill>
              </a:rPr>
              <a:t>47% reduction in opioids given in the ED</a:t>
            </a:r>
            <a:r>
              <a:rPr lang="en-US" dirty="0">
                <a:solidFill>
                  <a:schemeClr val="bg1"/>
                </a:solidFill>
              </a:rPr>
              <a:t>.</a:t>
            </a:r>
          </a:p>
        </p:txBody>
      </p:sp>
    </p:spTree>
    <p:extLst>
      <p:ext uri="{BB962C8B-B14F-4D97-AF65-F5344CB8AC3E}">
        <p14:creationId xmlns:p14="http://schemas.microsoft.com/office/powerpoint/2010/main" val="2501272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F110-3A92-4AA3-9133-1A2B8AE3B0FD}"/>
              </a:ext>
            </a:extLst>
          </p:cNvPr>
          <p:cNvSpPr txBox="1">
            <a:spLocks/>
          </p:cNvSpPr>
          <p:nvPr/>
        </p:nvSpPr>
        <p:spPr>
          <a:xfrm>
            <a:off x="505691" y="152796"/>
            <a:ext cx="10515600" cy="982133"/>
          </a:xfrm>
          <a:prstGeom prst="rect">
            <a:avLst/>
          </a:prstGeom>
        </p:spPr>
        <p:txBody>
          <a:bodyPr anchor="ct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dirty="0"/>
              <a:t>Washington – Statewide Outcomes (opioid specific)</a:t>
            </a:r>
          </a:p>
        </p:txBody>
      </p:sp>
      <p:sp>
        <p:nvSpPr>
          <p:cNvPr id="4" name="Rectangle 3">
            <a:extLst>
              <a:ext uri="{FF2B5EF4-FFF2-40B4-BE49-F238E27FC236}">
                <a16:creationId xmlns:a16="http://schemas.microsoft.com/office/drawing/2014/main" id="{4D12E4ED-A5F3-4B5C-A139-3AE952160984}"/>
              </a:ext>
            </a:extLst>
          </p:cNvPr>
          <p:cNvSpPr/>
          <p:nvPr/>
        </p:nvSpPr>
        <p:spPr>
          <a:xfrm>
            <a:off x="0" y="2995090"/>
            <a:ext cx="12192000" cy="2478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25028F7-63F0-4164-A09B-9A5F98CC1E5C}"/>
              </a:ext>
            </a:extLst>
          </p:cNvPr>
          <p:cNvSpPr/>
          <p:nvPr/>
        </p:nvSpPr>
        <p:spPr>
          <a:xfrm>
            <a:off x="984504" y="956304"/>
            <a:ext cx="10222992" cy="5078313"/>
          </a:xfrm>
          <a:prstGeom prst="rect">
            <a:avLst/>
          </a:prstGeom>
        </p:spPr>
        <p:txBody>
          <a:bodyPr wrap="square">
            <a:spAutoFit/>
          </a:bodyPr>
          <a:lstStyle/>
          <a:p>
            <a:pPr marL="226800" lvl="1" indent="0">
              <a:buClr>
                <a:srgbClr val="000000"/>
              </a:buClr>
              <a:buNone/>
              <a:defRPr/>
            </a:pPr>
            <a:r>
              <a:rPr lang="en-US" dirty="0">
                <a:solidFill>
                  <a:schemeClr val="tx1">
                    <a:lumMod val="75000"/>
                    <a:lumOff val="25000"/>
                  </a:schemeClr>
                </a:solidFill>
                <a:latin typeface="+mj-lt"/>
                <a:cs typeface="Calibri (Headings)"/>
              </a:rPr>
              <a:t>In 2011, the state of Washington implemented Collective EDie state-wide, allowing ED case managers to coordinate with substance abuse and mental health providers, primary care physicians, and rehabilitation facilities to discuss, draft, and execute care programs for patients in periods of high ED utilization, often focusing on administering or prescribing opioids from the ED when complaints of pain cannot be substantiated or when a history of chronic pain medication administration exists</a:t>
            </a:r>
          </a:p>
          <a:p>
            <a:pPr marL="226800" lvl="1" defTabSz="981075" eaLnBrk="0" fontAlgn="base" hangingPunct="0">
              <a:spcAft>
                <a:spcPct val="0"/>
              </a:spcAft>
              <a:buClr>
                <a:srgbClr val="000000"/>
              </a:buClr>
              <a:defRPr/>
            </a:pPr>
            <a:endParaRPr lang="en-US" sz="900" dirty="0">
              <a:solidFill>
                <a:schemeClr val="tx1">
                  <a:lumMod val="75000"/>
                  <a:lumOff val="25000"/>
                </a:schemeClr>
              </a:solidFill>
              <a:latin typeface="+mj-lt"/>
              <a:cs typeface="Calibri (Headings)"/>
            </a:endParaRPr>
          </a:p>
          <a:p>
            <a:pPr marL="226800" lvl="1" defTabSz="981075" eaLnBrk="0" fontAlgn="base" hangingPunct="0">
              <a:spcAft>
                <a:spcPct val="0"/>
              </a:spcAft>
              <a:buClr>
                <a:srgbClr val="000000"/>
              </a:buClr>
              <a:defRPr/>
            </a:pPr>
            <a:r>
              <a:rPr lang="en-US" dirty="0">
                <a:solidFill>
                  <a:schemeClr val="tx1">
                    <a:lumMod val="75000"/>
                    <a:lumOff val="25000"/>
                  </a:schemeClr>
                </a:solidFill>
                <a:latin typeface="+mj-lt"/>
                <a:cs typeface="Calibri (Headings)"/>
              </a:rPr>
              <a:t>After joining the Collective Network and implementing our platform, care teams in Washington state saw:</a:t>
            </a:r>
          </a:p>
          <a:p>
            <a:pPr marL="226800" lvl="1" defTabSz="981075" eaLnBrk="0" fontAlgn="base" hangingPunct="0">
              <a:spcAft>
                <a:spcPct val="0"/>
              </a:spcAft>
              <a:buClr>
                <a:srgbClr val="000000"/>
              </a:buClr>
              <a:defRPr/>
            </a:pPr>
            <a:r>
              <a:rPr lang="en-US" dirty="0">
                <a:solidFill>
                  <a:schemeClr val="tx1">
                    <a:lumMod val="75000"/>
                    <a:lumOff val="25000"/>
                  </a:schemeClr>
                </a:solidFill>
                <a:latin typeface="+mj-lt"/>
                <a:cs typeface="Calibri (Headings)"/>
              </a:rPr>
              <a:t> </a:t>
            </a:r>
          </a:p>
          <a:p>
            <a:pPr marL="291600" lvl="1">
              <a:buClr>
                <a:srgbClr val="000000"/>
              </a:buClr>
              <a:defRPr/>
            </a:pPr>
            <a:endParaRPr lang="en-US"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prstClr val="black"/>
              </a:solidFill>
            </a:endParaRPr>
          </a:p>
          <a:p>
            <a:pPr marL="291600" lvl="1">
              <a:buClr>
                <a:srgbClr val="000000"/>
              </a:buClr>
              <a:defRPr/>
            </a:pPr>
            <a:endParaRPr lang="en-US" b="1" dirty="0">
              <a:solidFill>
                <a:srgbClr val="1699BC"/>
              </a:solidFill>
            </a:endParaRPr>
          </a:p>
          <a:p>
            <a:pPr marL="291600" lvl="1">
              <a:buClr>
                <a:srgbClr val="000000"/>
              </a:buClr>
              <a:defRPr/>
            </a:pPr>
            <a:endParaRPr lang="en-US" sz="900" b="1" dirty="0">
              <a:solidFill>
                <a:srgbClr val="1699BC"/>
              </a:solidFill>
            </a:endParaRPr>
          </a:p>
          <a:p>
            <a:pPr marL="180000" lvl="1" indent="0">
              <a:buClr>
                <a:srgbClr val="000000"/>
              </a:buClr>
              <a:buNone/>
              <a:defRPr/>
            </a:pPr>
            <a:r>
              <a:rPr lang="en-US" dirty="0">
                <a:solidFill>
                  <a:schemeClr val="accent1"/>
                </a:solidFill>
              </a:rPr>
              <a:t>          …all within the program’s first year of use.</a:t>
            </a:r>
          </a:p>
        </p:txBody>
      </p:sp>
      <p:sp>
        <p:nvSpPr>
          <p:cNvPr id="7" name="Hexagon 6">
            <a:extLst>
              <a:ext uri="{FF2B5EF4-FFF2-40B4-BE49-F238E27FC236}">
                <a16:creationId xmlns:a16="http://schemas.microsoft.com/office/drawing/2014/main" id="{532BF95F-D9E4-4A37-BC1A-BBDA2F65D5B2}"/>
              </a:ext>
            </a:extLst>
          </p:cNvPr>
          <p:cNvSpPr/>
          <p:nvPr/>
        </p:nvSpPr>
        <p:spPr>
          <a:xfrm>
            <a:off x="1876044" y="3354627"/>
            <a:ext cx="1429512" cy="1232338"/>
          </a:xfrm>
          <a:prstGeom prst="hexagon">
            <a:avLst/>
          </a:prstGeom>
          <a:solidFill>
            <a:schemeClr val="accent1"/>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34%</a:t>
            </a:r>
          </a:p>
          <a:p>
            <a:pPr algn="ctr"/>
            <a:r>
              <a:rPr lang="en-US" sz="1600" dirty="0">
                <a:latin typeface="+mj-lt"/>
              </a:rPr>
              <a:t>drop</a:t>
            </a:r>
          </a:p>
        </p:txBody>
      </p:sp>
      <p:sp>
        <p:nvSpPr>
          <p:cNvPr id="8" name="Hexagon 7">
            <a:extLst>
              <a:ext uri="{FF2B5EF4-FFF2-40B4-BE49-F238E27FC236}">
                <a16:creationId xmlns:a16="http://schemas.microsoft.com/office/drawing/2014/main" id="{9937A598-D5FA-4AC5-BBBD-D498E63C1CE2}"/>
              </a:ext>
            </a:extLst>
          </p:cNvPr>
          <p:cNvSpPr/>
          <p:nvPr/>
        </p:nvSpPr>
        <p:spPr>
          <a:xfrm>
            <a:off x="4212848" y="3323231"/>
            <a:ext cx="1429512" cy="1232338"/>
          </a:xfrm>
          <a:prstGeom prst="hexagon">
            <a:avLst/>
          </a:prstGeom>
          <a:solidFill>
            <a:schemeClr val="bg2"/>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27%</a:t>
            </a:r>
          </a:p>
          <a:p>
            <a:pPr algn="ctr"/>
            <a:r>
              <a:rPr lang="en-US" sz="1600" dirty="0">
                <a:latin typeface="+mj-lt"/>
              </a:rPr>
              <a:t>reduction</a:t>
            </a:r>
          </a:p>
        </p:txBody>
      </p:sp>
      <p:sp>
        <p:nvSpPr>
          <p:cNvPr id="9" name="Hexagon 8">
            <a:extLst>
              <a:ext uri="{FF2B5EF4-FFF2-40B4-BE49-F238E27FC236}">
                <a16:creationId xmlns:a16="http://schemas.microsoft.com/office/drawing/2014/main" id="{45FA8F66-7851-49E3-A8D7-7D03A117D94E}"/>
              </a:ext>
            </a:extLst>
          </p:cNvPr>
          <p:cNvSpPr/>
          <p:nvPr/>
        </p:nvSpPr>
        <p:spPr>
          <a:xfrm>
            <a:off x="6549648" y="3323232"/>
            <a:ext cx="1429512" cy="1232338"/>
          </a:xfrm>
          <a:prstGeom prst="hexagon">
            <a:avLst/>
          </a:prstGeom>
          <a:solidFill>
            <a:schemeClr val="accent5"/>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80%</a:t>
            </a:r>
          </a:p>
          <a:p>
            <a:pPr algn="ctr"/>
            <a:r>
              <a:rPr lang="en-US" sz="1600" dirty="0">
                <a:latin typeface="+mj-lt"/>
              </a:rPr>
              <a:t>decrease</a:t>
            </a:r>
          </a:p>
        </p:txBody>
      </p:sp>
      <p:sp>
        <p:nvSpPr>
          <p:cNvPr id="10" name="Hexagon 9">
            <a:extLst>
              <a:ext uri="{FF2B5EF4-FFF2-40B4-BE49-F238E27FC236}">
                <a16:creationId xmlns:a16="http://schemas.microsoft.com/office/drawing/2014/main" id="{8D3AEADA-7D8E-4FCF-98F6-98308A75102A}"/>
              </a:ext>
            </a:extLst>
          </p:cNvPr>
          <p:cNvSpPr/>
          <p:nvPr/>
        </p:nvSpPr>
        <p:spPr>
          <a:xfrm>
            <a:off x="8886444" y="3323230"/>
            <a:ext cx="1429512" cy="1232338"/>
          </a:xfrm>
          <a:prstGeom prst="hexagon">
            <a:avLst/>
          </a:prstGeom>
          <a:solidFill>
            <a:schemeClr val="accent2"/>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53%</a:t>
            </a:r>
          </a:p>
          <a:p>
            <a:pPr algn="ctr"/>
            <a:r>
              <a:rPr lang="en-US" sz="1600" dirty="0">
                <a:latin typeface="+mj-lt"/>
              </a:rPr>
              <a:t>reduction</a:t>
            </a:r>
          </a:p>
        </p:txBody>
      </p:sp>
      <p:sp>
        <p:nvSpPr>
          <p:cNvPr id="11" name="TextBox 10">
            <a:extLst>
              <a:ext uri="{FF2B5EF4-FFF2-40B4-BE49-F238E27FC236}">
                <a16:creationId xmlns:a16="http://schemas.microsoft.com/office/drawing/2014/main" id="{9B9E0729-DF30-4FE6-9355-CAF65867643A}"/>
              </a:ext>
            </a:extLst>
          </p:cNvPr>
          <p:cNvSpPr txBox="1"/>
          <p:nvPr/>
        </p:nvSpPr>
        <p:spPr>
          <a:xfrm>
            <a:off x="1616755" y="4720180"/>
            <a:ext cx="1948097" cy="584775"/>
          </a:xfrm>
          <a:prstGeom prst="rect">
            <a:avLst/>
          </a:prstGeom>
          <a:noFill/>
        </p:spPr>
        <p:txBody>
          <a:bodyPr wrap="none" rtlCol="0">
            <a:spAutoFit/>
          </a:bodyPr>
          <a:lstStyle/>
          <a:p>
            <a:pPr algn="ctr"/>
            <a:r>
              <a:rPr lang="en-US" sz="1600" dirty="0">
                <a:solidFill>
                  <a:schemeClr val="bg1"/>
                </a:solidFill>
                <a:latin typeface="+mj-lt"/>
              </a:rPr>
              <a:t>in ED encounters</a:t>
            </a:r>
            <a:br>
              <a:rPr lang="en-US" sz="1600" dirty="0">
                <a:solidFill>
                  <a:schemeClr val="bg1"/>
                </a:solidFill>
                <a:latin typeface="+mj-lt"/>
              </a:rPr>
            </a:br>
            <a:r>
              <a:rPr lang="en-US" sz="1600" dirty="0">
                <a:solidFill>
                  <a:schemeClr val="bg1"/>
                </a:solidFill>
                <a:latin typeface="+mj-lt"/>
              </a:rPr>
              <a:t>versus control groups</a:t>
            </a:r>
          </a:p>
        </p:txBody>
      </p:sp>
      <p:sp>
        <p:nvSpPr>
          <p:cNvPr id="12" name="TextBox 11">
            <a:extLst>
              <a:ext uri="{FF2B5EF4-FFF2-40B4-BE49-F238E27FC236}">
                <a16:creationId xmlns:a16="http://schemas.microsoft.com/office/drawing/2014/main" id="{34ADD349-4C80-43D0-8B4F-069F896B68D8}"/>
              </a:ext>
            </a:extLst>
          </p:cNvPr>
          <p:cNvSpPr txBox="1"/>
          <p:nvPr/>
        </p:nvSpPr>
        <p:spPr>
          <a:xfrm>
            <a:off x="3846571" y="4723150"/>
            <a:ext cx="2162066" cy="584775"/>
          </a:xfrm>
          <a:prstGeom prst="rect">
            <a:avLst/>
          </a:prstGeom>
          <a:noFill/>
        </p:spPr>
        <p:txBody>
          <a:bodyPr wrap="none" rtlCol="0">
            <a:spAutoFit/>
          </a:bodyPr>
          <a:lstStyle/>
          <a:p>
            <a:pPr algn="ctr"/>
            <a:r>
              <a:rPr lang="en-US" sz="1600" dirty="0">
                <a:solidFill>
                  <a:schemeClr val="bg1"/>
                </a:solidFill>
                <a:latin typeface="+mj-lt"/>
              </a:rPr>
              <a:t>in opioid related deaths</a:t>
            </a:r>
          </a:p>
          <a:p>
            <a:pPr algn="ctr"/>
            <a:r>
              <a:rPr lang="en-US" sz="1600" dirty="0">
                <a:solidFill>
                  <a:schemeClr val="bg1"/>
                </a:solidFill>
                <a:latin typeface="+mj-lt"/>
              </a:rPr>
              <a:t>(2008 – 2012)</a:t>
            </a:r>
          </a:p>
        </p:txBody>
      </p:sp>
      <p:sp>
        <p:nvSpPr>
          <p:cNvPr id="13" name="TextBox 12">
            <a:extLst>
              <a:ext uri="{FF2B5EF4-FFF2-40B4-BE49-F238E27FC236}">
                <a16:creationId xmlns:a16="http://schemas.microsoft.com/office/drawing/2014/main" id="{F5ACB6FD-CB54-47D6-874F-0CA5136334F2}"/>
              </a:ext>
            </a:extLst>
          </p:cNvPr>
          <p:cNvSpPr txBox="1"/>
          <p:nvPr/>
        </p:nvSpPr>
        <p:spPr>
          <a:xfrm>
            <a:off x="6088352" y="4720179"/>
            <a:ext cx="2352119" cy="584775"/>
          </a:xfrm>
          <a:prstGeom prst="rect">
            <a:avLst/>
          </a:prstGeom>
          <a:noFill/>
        </p:spPr>
        <p:txBody>
          <a:bodyPr wrap="none" rtlCol="0">
            <a:spAutoFit/>
          </a:bodyPr>
          <a:lstStyle/>
          <a:p>
            <a:pPr algn="ctr"/>
            <a:r>
              <a:rPr lang="en-US" sz="1600" dirty="0">
                <a:solidFill>
                  <a:schemeClr val="bg1"/>
                </a:solidFill>
                <a:latin typeface="+mj-lt"/>
              </a:rPr>
              <a:t>in odds of receiving opioid</a:t>
            </a:r>
            <a:br>
              <a:rPr lang="en-US" sz="1600" dirty="0">
                <a:solidFill>
                  <a:schemeClr val="bg1"/>
                </a:solidFill>
                <a:latin typeface="+mj-lt"/>
              </a:rPr>
            </a:br>
            <a:r>
              <a:rPr lang="en-US" sz="1600" dirty="0">
                <a:solidFill>
                  <a:schemeClr val="bg1"/>
                </a:solidFill>
                <a:latin typeface="+mj-lt"/>
              </a:rPr>
              <a:t>prescriptions form the ED</a:t>
            </a:r>
          </a:p>
        </p:txBody>
      </p:sp>
      <p:sp>
        <p:nvSpPr>
          <p:cNvPr id="14" name="TextBox 13">
            <a:extLst>
              <a:ext uri="{FF2B5EF4-FFF2-40B4-BE49-F238E27FC236}">
                <a16:creationId xmlns:a16="http://schemas.microsoft.com/office/drawing/2014/main" id="{E79793B5-E804-4137-81C4-A7DB1D0346F0}"/>
              </a:ext>
            </a:extLst>
          </p:cNvPr>
          <p:cNvSpPr txBox="1"/>
          <p:nvPr/>
        </p:nvSpPr>
        <p:spPr>
          <a:xfrm>
            <a:off x="8554349" y="4720178"/>
            <a:ext cx="2093714" cy="584775"/>
          </a:xfrm>
          <a:prstGeom prst="rect">
            <a:avLst/>
          </a:prstGeom>
          <a:noFill/>
        </p:spPr>
        <p:txBody>
          <a:bodyPr wrap="none" rtlCol="0">
            <a:spAutoFit/>
          </a:bodyPr>
          <a:lstStyle/>
          <a:p>
            <a:pPr algn="ctr"/>
            <a:r>
              <a:rPr lang="en-US" sz="1600" dirty="0">
                <a:solidFill>
                  <a:schemeClr val="bg1"/>
                </a:solidFill>
                <a:latin typeface="+mj-lt"/>
              </a:rPr>
              <a:t>in controlled substance</a:t>
            </a:r>
          </a:p>
          <a:p>
            <a:pPr algn="ctr"/>
            <a:r>
              <a:rPr lang="en-US" sz="1600" dirty="0">
                <a:solidFill>
                  <a:schemeClr val="bg1"/>
                </a:solidFill>
                <a:latin typeface="+mj-lt"/>
              </a:rPr>
              <a:t>prescriptions</a:t>
            </a:r>
          </a:p>
        </p:txBody>
      </p:sp>
    </p:spTree>
    <p:extLst>
      <p:ext uri="{BB962C8B-B14F-4D97-AF65-F5344CB8AC3E}">
        <p14:creationId xmlns:p14="http://schemas.microsoft.com/office/powerpoint/2010/main" val="2685564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B5DC-08A9-4CF1-8534-14F1F8B86533}"/>
              </a:ext>
            </a:extLst>
          </p:cNvPr>
          <p:cNvSpPr>
            <a:spLocks noGrp="1"/>
          </p:cNvSpPr>
          <p:nvPr>
            <p:ph type="title"/>
          </p:nvPr>
        </p:nvSpPr>
        <p:spPr/>
        <p:txBody>
          <a:bodyPr/>
          <a:lstStyle/>
          <a:p>
            <a:r>
              <a:rPr lang="en-US" dirty="0"/>
              <a:t>The Opioid Crisis – Washington and Collective Medical</a:t>
            </a:r>
          </a:p>
        </p:txBody>
      </p:sp>
      <p:grpSp>
        <p:nvGrpSpPr>
          <p:cNvPr id="98" name="Group 97">
            <a:extLst>
              <a:ext uri="{FF2B5EF4-FFF2-40B4-BE49-F238E27FC236}">
                <a16:creationId xmlns:a16="http://schemas.microsoft.com/office/drawing/2014/main" id="{660CD8A8-DC2F-4204-A5A3-ACD6D17F6194}"/>
              </a:ext>
            </a:extLst>
          </p:cNvPr>
          <p:cNvGrpSpPr/>
          <p:nvPr/>
        </p:nvGrpSpPr>
        <p:grpSpPr>
          <a:xfrm>
            <a:off x="6120265" y="1911091"/>
            <a:ext cx="5163919" cy="3191474"/>
            <a:chOff x="6748915" y="1067977"/>
            <a:chExt cx="5163919" cy="3191474"/>
          </a:xfrm>
        </p:grpSpPr>
        <p:grpSp>
          <p:nvGrpSpPr>
            <p:cNvPr id="18" name="Group 17">
              <a:extLst>
                <a:ext uri="{FF2B5EF4-FFF2-40B4-BE49-F238E27FC236}">
                  <a16:creationId xmlns:a16="http://schemas.microsoft.com/office/drawing/2014/main" id="{6256D344-5B3F-40D3-AB03-9E34FD22F589}"/>
                </a:ext>
              </a:extLst>
            </p:cNvPr>
            <p:cNvGrpSpPr/>
            <p:nvPr/>
          </p:nvGrpSpPr>
          <p:grpSpPr>
            <a:xfrm>
              <a:off x="6748915" y="1067977"/>
              <a:ext cx="5163919" cy="3191474"/>
              <a:chOff x="412818" y="2792538"/>
              <a:chExt cx="5163919" cy="3191474"/>
            </a:xfrm>
          </p:grpSpPr>
          <p:grpSp>
            <p:nvGrpSpPr>
              <p:cNvPr id="21" name="Group 20">
                <a:extLst>
                  <a:ext uri="{FF2B5EF4-FFF2-40B4-BE49-F238E27FC236}">
                    <a16:creationId xmlns:a16="http://schemas.microsoft.com/office/drawing/2014/main" id="{FCD1258A-743F-4049-97B4-657FCF13001D}"/>
                  </a:ext>
                </a:extLst>
              </p:cNvPr>
              <p:cNvGrpSpPr/>
              <p:nvPr/>
            </p:nvGrpSpPr>
            <p:grpSpPr>
              <a:xfrm>
                <a:off x="412818" y="2792538"/>
                <a:ext cx="5163919" cy="3191474"/>
                <a:chOff x="303202" y="2940017"/>
                <a:chExt cx="3069628" cy="2190286"/>
              </a:xfrm>
            </p:grpSpPr>
            <p:grpSp>
              <p:nvGrpSpPr>
                <p:cNvPr id="25" name="Group 24">
                  <a:extLst>
                    <a:ext uri="{FF2B5EF4-FFF2-40B4-BE49-F238E27FC236}">
                      <a16:creationId xmlns:a16="http://schemas.microsoft.com/office/drawing/2014/main" id="{332DF0C8-DE31-40A6-88FF-13B10049A34A}"/>
                    </a:ext>
                  </a:extLst>
                </p:cNvPr>
                <p:cNvGrpSpPr/>
                <p:nvPr/>
              </p:nvGrpSpPr>
              <p:grpSpPr>
                <a:xfrm>
                  <a:off x="303202" y="2940017"/>
                  <a:ext cx="3004025" cy="2107368"/>
                  <a:chOff x="991863" y="2696245"/>
                  <a:chExt cx="2469995" cy="1732731"/>
                </a:xfrm>
              </p:grpSpPr>
              <p:grpSp>
                <p:nvGrpSpPr>
                  <p:cNvPr id="28" name="Group 27">
                    <a:extLst>
                      <a:ext uri="{FF2B5EF4-FFF2-40B4-BE49-F238E27FC236}">
                        <a16:creationId xmlns:a16="http://schemas.microsoft.com/office/drawing/2014/main" id="{3E272887-37D3-4DB3-9C89-C981911DADBC}"/>
                      </a:ext>
                    </a:extLst>
                  </p:cNvPr>
                  <p:cNvGrpSpPr/>
                  <p:nvPr/>
                </p:nvGrpSpPr>
                <p:grpSpPr>
                  <a:xfrm>
                    <a:off x="1304802" y="2894786"/>
                    <a:ext cx="2157056" cy="1456642"/>
                    <a:chOff x="942852" y="2742379"/>
                    <a:chExt cx="2157056" cy="1456642"/>
                  </a:xfrm>
                </p:grpSpPr>
                <p:sp>
                  <p:nvSpPr>
                    <p:cNvPr id="31" name="Rectangle: Rounded Corners 30">
                      <a:extLst>
                        <a:ext uri="{FF2B5EF4-FFF2-40B4-BE49-F238E27FC236}">
                          <a16:creationId xmlns:a16="http://schemas.microsoft.com/office/drawing/2014/main" id="{33625F52-FD70-4CB3-A9CF-DFA2DB70D7CB}"/>
                        </a:ext>
                      </a:extLst>
                    </p:cNvPr>
                    <p:cNvSpPr/>
                    <p:nvPr/>
                  </p:nvSpPr>
                  <p:spPr>
                    <a:xfrm>
                      <a:off x="942852" y="2744006"/>
                      <a:ext cx="2157053" cy="1455015"/>
                    </a:xfrm>
                    <a:prstGeom prst="roundRect">
                      <a:avLst>
                        <a:gd name="adj" fmla="val 0"/>
                      </a:avLst>
                    </a:prstGeom>
                    <a:solidFill>
                      <a:schemeClr val="tx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F425E9F-B83F-4927-A978-EBDDE98E9EAC}"/>
                        </a:ext>
                      </a:extLst>
                    </p:cNvPr>
                    <p:cNvSpPr/>
                    <p:nvPr/>
                  </p:nvSpPr>
                  <p:spPr>
                    <a:xfrm>
                      <a:off x="942854" y="3905024"/>
                      <a:ext cx="2157053" cy="292371"/>
                    </a:xfrm>
                    <a:prstGeom prst="roundRect">
                      <a:avLst>
                        <a:gd name="adj" fmla="val 0"/>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EF6AE122-8A18-40C5-A989-D22A7687B1BE}"/>
                        </a:ext>
                      </a:extLst>
                    </p:cNvPr>
                    <p:cNvSpPr/>
                    <p:nvPr/>
                  </p:nvSpPr>
                  <p:spPr>
                    <a:xfrm>
                      <a:off x="942855" y="3612211"/>
                      <a:ext cx="2157053" cy="585184"/>
                    </a:xfrm>
                    <a:prstGeom prst="roundRect">
                      <a:avLst>
                        <a:gd name="adj" fmla="val 0"/>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A69EF373-33E2-4159-BB6E-390EF43B3B45}"/>
                        </a:ext>
                      </a:extLst>
                    </p:cNvPr>
                    <p:cNvSpPr/>
                    <p:nvPr/>
                  </p:nvSpPr>
                  <p:spPr>
                    <a:xfrm>
                      <a:off x="942855" y="3322775"/>
                      <a:ext cx="2157053" cy="876246"/>
                    </a:xfrm>
                    <a:prstGeom prst="roundRect">
                      <a:avLst>
                        <a:gd name="adj" fmla="val 0"/>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E03270-1A9C-4FA2-AF83-8F3E73E29734}"/>
                        </a:ext>
                      </a:extLst>
                    </p:cNvPr>
                    <p:cNvSpPr/>
                    <p:nvPr/>
                  </p:nvSpPr>
                  <p:spPr>
                    <a:xfrm>
                      <a:off x="942855" y="3028527"/>
                      <a:ext cx="2157053" cy="1170494"/>
                    </a:xfrm>
                    <a:prstGeom prst="roundRect">
                      <a:avLst>
                        <a:gd name="adj" fmla="val 0"/>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690B69C-4EFC-4B2C-8DB3-C671880B3307}"/>
                        </a:ext>
                      </a:extLst>
                    </p:cNvPr>
                    <p:cNvSpPr/>
                    <p:nvPr/>
                  </p:nvSpPr>
                  <p:spPr>
                    <a:xfrm>
                      <a:off x="942855" y="2742379"/>
                      <a:ext cx="2157049" cy="145501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1FD8B527-7ECA-43F6-99E1-6B2EE67C4761}"/>
                      </a:ext>
                    </a:extLst>
                  </p:cNvPr>
                  <p:cNvSpPr txBox="1"/>
                  <p:nvPr/>
                </p:nvSpPr>
                <p:spPr>
                  <a:xfrm>
                    <a:off x="991863" y="2813806"/>
                    <a:ext cx="323498" cy="1615170"/>
                  </a:xfrm>
                  <a:prstGeom prst="rect">
                    <a:avLst/>
                  </a:prstGeom>
                  <a:noFill/>
                </p:spPr>
                <p:txBody>
                  <a:bodyPr wrap="square" rtlCol="0" anchor="ctr">
                    <a:spAutoFit/>
                  </a:bodyPr>
                  <a:lstStyle/>
                  <a:p>
                    <a:pPr algn="r"/>
                    <a:r>
                      <a:rPr lang="en-US" sz="1000" dirty="0">
                        <a:solidFill>
                          <a:schemeClr val="bg2">
                            <a:lumMod val="60000"/>
                            <a:lumOff val="40000"/>
                          </a:schemeClr>
                        </a:solidFill>
                        <a:latin typeface="+mj-lt"/>
                      </a:rPr>
                      <a:t>10</a:t>
                    </a:r>
                  </a:p>
                  <a:p>
                    <a:pPr algn="r"/>
                    <a:endParaRPr lang="en-US" sz="1200" dirty="0">
                      <a:solidFill>
                        <a:schemeClr val="bg2">
                          <a:lumMod val="60000"/>
                          <a:lumOff val="40000"/>
                        </a:schemeClr>
                      </a:solidFill>
                      <a:latin typeface="+mj-lt"/>
                    </a:endParaRPr>
                  </a:p>
                  <a:p>
                    <a:pPr algn="r"/>
                    <a:endParaRPr lang="en-US" sz="1200" dirty="0">
                      <a:solidFill>
                        <a:schemeClr val="bg2">
                          <a:lumMod val="60000"/>
                          <a:lumOff val="40000"/>
                        </a:schemeClr>
                      </a:solidFill>
                      <a:latin typeface="+mj-lt"/>
                    </a:endParaRPr>
                  </a:p>
                  <a:p>
                    <a:pPr algn="r"/>
                    <a:r>
                      <a:rPr lang="en-US" sz="1000" dirty="0">
                        <a:solidFill>
                          <a:schemeClr val="bg2">
                            <a:lumMod val="60000"/>
                            <a:lumOff val="40000"/>
                          </a:schemeClr>
                        </a:solidFill>
                        <a:latin typeface="+mj-lt"/>
                      </a:rPr>
                      <a:t>8</a:t>
                    </a:r>
                    <a:br>
                      <a:rPr lang="en-US" sz="1000" dirty="0">
                        <a:solidFill>
                          <a:schemeClr val="bg2">
                            <a:lumMod val="60000"/>
                            <a:lumOff val="40000"/>
                          </a:schemeClr>
                        </a:solidFill>
                        <a:latin typeface="+mj-lt"/>
                      </a:rPr>
                    </a:br>
                    <a:endParaRPr lang="en-US" sz="1200" dirty="0">
                      <a:solidFill>
                        <a:schemeClr val="bg2">
                          <a:lumMod val="60000"/>
                          <a:lumOff val="40000"/>
                        </a:schemeClr>
                      </a:solidFill>
                      <a:latin typeface="+mj-lt"/>
                    </a:endParaRPr>
                  </a:p>
                  <a:p>
                    <a:pPr algn="r"/>
                    <a:endParaRPr lang="en-US" sz="1200" dirty="0">
                      <a:solidFill>
                        <a:schemeClr val="bg2">
                          <a:lumMod val="60000"/>
                          <a:lumOff val="40000"/>
                        </a:schemeClr>
                      </a:solidFill>
                      <a:latin typeface="+mj-lt"/>
                    </a:endParaRPr>
                  </a:p>
                  <a:p>
                    <a:pPr algn="r"/>
                    <a:r>
                      <a:rPr lang="en-US" sz="1000" dirty="0">
                        <a:solidFill>
                          <a:schemeClr val="bg2">
                            <a:lumMod val="60000"/>
                            <a:lumOff val="40000"/>
                          </a:schemeClr>
                        </a:solidFill>
                        <a:latin typeface="+mj-lt"/>
                      </a:rPr>
                      <a:t>6</a:t>
                    </a:r>
                    <a:br>
                      <a:rPr lang="en-US" sz="1000" dirty="0">
                        <a:solidFill>
                          <a:schemeClr val="bg2">
                            <a:lumMod val="60000"/>
                            <a:lumOff val="40000"/>
                          </a:schemeClr>
                        </a:solidFill>
                        <a:latin typeface="+mj-lt"/>
                      </a:rPr>
                    </a:br>
                    <a:endParaRPr lang="en-US" sz="1200" dirty="0">
                      <a:solidFill>
                        <a:schemeClr val="bg2">
                          <a:lumMod val="60000"/>
                          <a:lumOff val="40000"/>
                        </a:schemeClr>
                      </a:solidFill>
                      <a:latin typeface="+mj-lt"/>
                    </a:endParaRPr>
                  </a:p>
                  <a:p>
                    <a:pPr algn="r"/>
                    <a:endParaRPr lang="en-US" sz="1200" dirty="0">
                      <a:solidFill>
                        <a:schemeClr val="bg2">
                          <a:lumMod val="60000"/>
                          <a:lumOff val="40000"/>
                        </a:schemeClr>
                      </a:solidFill>
                      <a:latin typeface="+mj-lt"/>
                    </a:endParaRPr>
                  </a:p>
                  <a:p>
                    <a:pPr algn="r"/>
                    <a:r>
                      <a:rPr lang="en-US" sz="1000" dirty="0">
                        <a:solidFill>
                          <a:schemeClr val="bg2">
                            <a:lumMod val="60000"/>
                            <a:lumOff val="40000"/>
                          </a:schemeClr>
                        </a:solidFill>
                        <a:latin typeface="+mj-lt"/>
                      </a:rPr>
                      <a:t>4</a:t>
                    </a:r>
                    <a:br>
                      <a:rPr lang="en-US" sz="1000" dirty="0">
                        <a:solidFill>
                          <a:schemeClr val="bg2">
                            <a:lumMod val="60000"/>
                            <a:lumOff val="40000"/>
                          </a:schemeClr>
                        </a:solidFill>
                        <a:latin typeface="+mj-lt"/>
                      </a:rPr>
                    </a:br>
                    <a:endParaRPr lang="en-US" sz="1200" dirty="0">
                      <a:solidFill>
                        <a:schemeClr val="bg2">
                          <a:lumMod val="60000"/>
                          <a:lumOff val="40000"/>
                        </a:schemeClr>
                      </a:solidFill>
                      <a:latin typeface="+mj-lt"/>
                    </a:endParaRPr>
                  </a:p>
                  <a:p>
                    <a:pPr algn="r"/>
                    <a:br>
                      <a:rPr lang="en-US" sz="1200" dirty="0">
                        <a:solidFill>
                          <a:schemeClr val="bg2">
                            <a:lumMod val="60000"/>
                            <a:lumOff val="40000"/>
                          </a:schemeClr>
                        </a:solidFill>
                        <a:latin typeface="+mj-lt"/>
                      </a:rPr>
                    </a:br>
                    <a:r>
                      <a:rPr lang="en-US" sz="1000" dirty="0">
                        <a:solidFill>
                          <a:schemeClr val="bg2">
                            <a:lumMod val="60000"/>
                            <a:lumOff val="40000"/>
                          </a:schemeClr>
                        </a:solidFill>
                        <a:latin typeface="+mj-lt"/>
                      </a:rPr>
                      <a:t>2</a:t>
                    </a:r>
                    <a:br>
                      <a:rPr lang="en-US" sz="1000" dirty="0">
                        <a:solidFill>
                          <a:schemeClr val="bg2">
                            <a:lumMod val="60000"/>
                            <a:lumOff val="40000"/>
                          </a:schemeClr>
                        </a:solidFill>
                        <a:latin typeface="+mj-lt"/>
                      </a:rPr>
                    </a:br>
                    <a:endParaRPr lang="en-US" sz="1200" dirty="0">
                      <a:solidFill>
                        <a:schemeClr val="bg2">
                          <a:lumMod val="60000"/>
                          <a:lumOff val="40000"/>
                        </a:schemeClr>
                      </a:solidFill>
                      <a:latin typeface="+mj-lt"/>
                    </a:endParaRPr>
                  </a:p>
                  <a:p>
                    <a:pPr algn="r"/>
                    <a:br>
                      <a:rPr lang="en-US" sz="1200" dirty="0">
                        <a:solidFill>
                          <a:schemeClr val="bg2">
                            <a:lumMod val="60000"/>
                            <a:lumOff val="40000"/>
                          </a:schemeClr>
                        </a:solidFill>
                        <a:latin typeface="+mj-lt"/>
                      </a:rPr>
                    </a:br>
                    <a:r>
                      <a:rPr lang="en-US" sz="1000" dirty="0">
                        <a:solidFill>
                          <a:schemeClr val="bg2">
                            <a:lumMod val="60000"/>
                            <a:lumOff val="40000"/>
                          </a:schemeClr>
                        </a:solidFill>
                        <a:latin typeface="+mj-lt"/>
                      </a:rPr>
                      <a:t>0</a:t>
                    </a:r>
                  </a:p>
                </p:txBody>
              </p:sp>
              <p:sp>
                <p:nvSpPr>
                  <p:cNvPr id="30" name="TextBox 29">
                    <a:extLst>
                      <a:ext uri="{FF2B5EF4-FFF2-40B4-BE49-F238E27FC236}">
                        <a16:creationId xmlns:a16="http://schemas.microsoft.com/office/drawing/2014/main" id="{F1901465-6011-4DB5-99D8-085BE40C1108}"/>
                      </a:ext>
                    </a:extLst>
                  </p:cNvPr>
                  <p:cNvSpPr txBox="1"/>
                  <p:nvPr/>
                </p:nvSpPr>
                <p:spPr>
                  <a:xfrm>
                    <a:off x="1253449" y="2696245"/>
                    <a:ext cx="1906450" cy="156308"/>
                  </a:xfrm>
                  <a:prstGeom prst="rect">
                    <a:avLst/>
                  </a:prstGeom>
                  <a:noFill/>
                </p:spPr>
                <p:txBody>
                  <a:bodyPr wrap="none" rtlCol="0">
                    <a:spAutoFit/>
                  </a:bodyPr>
                  <a:lstStyle/>
                  <a:p>
                    <a:r>
                      <a:rPr lang="en-US" sz="1200" dirty="0">
                        <a:latin typeface="+mj-lt"/>
                      </a:rPr>
                      <a:t>Prescription Opioid-Involved Overdoses (Washington State)</a:t>
                    </a:r>
                  </a:p>
                </p:txBody>
              </p:sp>
            </p:grpSp>
            <p:sp>
              <p:nvSpPr>
                <p:cNvPr id="26" name="TextBox 25">
                  <a:extLst>
                    <a:ext uri="{FF2B5EF4-FFF2-40B4-BE49-F238E27FC236}">
                      <a16:creationId xmlns:a16="http://schemas.microsoft.com/office/drawing/2014/main" id="{4B5640DF-8933-44E4-A9AD-FB34DF2BF7D0}"/>
                    </a:ext>
                  </a:extLst>
                </p:cNvPr>
                <p:cNvSpPr txBox="1"/>
                <p:nvPr/>
              </p:nvSpPr>
              <p:spPr>
                <a:xfrm>
                  <a:off x="616130" y="4961323"/>
                  <a:ext cx="266046" cy="168980"/>
                </a:xfrm>
                <a:prstGeom prst="rect">
                  <a:avLst/>
                </a:prstGeom>
                <a:noFill/>
              </p:spPr>
              <p:txBody>
                <a:bodyPr wrap="none" rtlCol="0">
                  <a:spAutoFit/>
                </a:bodyPr>
                <a:lstStyle/>
                <a:p>
                  <a:r>
                    <a:rPr lang="en-US" sz="1000" dirty="0">
                      <a:solidFill>
                        <a:schemeClr val="accent1">
                          <a:lumMod val="60000"/>
                          <a:lumOff val="40000"/>
                        </a:schemeClr>
                      </a:solidFill>
                      <a:latin typeface="+mj-lt"/>
                    </a:rPr>
                    <a:t>1995</a:t>
                  </a:r>
                </a:p>
              </p:txBody>
            </p:sp>
            <p:sp>
              <p:nvSpPr>
                <p:cNvPr id="27" name="TextBox 26">
                  <a:extLst>
                    <a:ext uri="{FF2B5EF4-FFF2-40B4-BE49-F238E27FC236}">
                      <a16:creationId xmlns:a16="http://schemas.microsoft.com/office/drawing/2014/main" id="{514F3EC7-AA61-40BF-91CA-56E1C99A0C6C}"/>
                    </a:ext>
                  </a:extLst>
                </p:cNvPr>
                <p:cNvSpPr txBox="1"/>
                <p:nvPr/>
              </p:nvSpPr>
              <p:spPr>
                <a:xfrm>
                  <a:off x="3106785" y="4961323"/>
                  <a:ext cx="266045" cy="168980"/>
                </a:xfrm>
                <a:prstGeom prst="rect">
                  <a:avLst/>
                </a:prstGeom>
                <a:noFill/>
              </p:spPr>
              <p:txBody>
                <a:bodyPr wrap="none" rtlCol="0">
                  <a:spAutoFit/>
                </a:bodyPr>
                <a:lstStyle/>
                <a:p>
                  <a:r>
                    <a:rPr lang="en-US" sz="1000" dirty="0">
                      <a:solidFill>
                        <a:schemeClr val="accent1">
                          <a:lumMod val="60000"/>
                          <a:lumOff val="40000"/>
                        </a:schemeClr>
                      </a:solidFill>
                      <a:latin typeface="+mj-lt"/>
                    </a:rPr>
                    <a:t>2013</a:t>
                  </a:r>
                </a:p>
              </p:txBody>
            </p:sp>
          </p:grpSp>
          <p:sp>
            <p:nvSpPr>
              <p:cNvPr id="20" name="TextBox 19">
                <a:extLst>
                  <a:ext uri="{FF2B5EF4-FFF2-40B4-BE49-F238E27FC236}">
                    <a16:creationId xmlns:a16="http://schemas.microsoft.com/office/drawing/2014/main" id="{9526F144-E6E0-4960-B2E4-BBD89F545F9F}"/>
                  </a:ext>
                </a:extLst>
              </p:cNvPr>
              <p:cNvSpPr txBox="1"/>
              <p:nvPr/>
            </p:nvSpPr>
            <p:spPr>
              <a:xfrm>
                <a:off x="2380187" y="5736805"/>
                <a:ext cx="1755610" cy="246221"/>
              </a:xfrm>
              <a:prstGeom prst="rect">
                <a:avLst/>
              </a:prstGeom>
              <a:noFill/>
            </p:spPr>
            <p:txBody>
              <a:bodyPr wrap="none" rtlCol="0">
                <a:spAutoFit/>
              </a:bodyPr>
              <a:lstStyle/>
              <a:p>
                <a:pPr algn="ctr"/>
                <a:r>
                  <a:rPr lang="en-US" sz="1000" dirty="0">
                    <a:solidFill>
                      <a:schemeClr val="tx2">
                        <a:lumMod val="60000"/>
                        <a:lumOff val="40000"/>
                      </a:schemeClr>
                    </a:solidFill>
                    <a:latin typeface="+mj-lt"/>
                  </a:rPr>
                  <a:t>source: www.ncbi.nlm.nih.gov</a:t>
                </a:r>
              </a:p>
            </p:txBody>
          </p:sp>
        </p:grpSp>
        <p:cxnSp>
          <p:nvCxnSpPr>
            <p:cNvPr id="90" name="Straight Connector 89">
              <a:extLst>
                <a:ext uri="{FF2B5EF4-FFF2-40B4-BE49-F238E27FC236}">
                  <a16:creationId xmlns:a16="http://schemas.microsoft.com/office/drawing/2014/main" id="{821EDEB2-FF98-43EE-8EE0-842CFE3D38C4}"/>
                </a:ext>
              </a:extLst>
            </p:cNvPr>
            <p:cNvCxnSpPr>
              <a:cxnSpLocks/>
            </p:cNvCxnSpPr>
            <p:nvPr/>
          </p:nvCxnSpPr>
          <p:spPr>
            <a:xfrm>
              <a:off x="10670081" y="1419252"/>
              <a:ext cx="2540" cy="2576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7F1D8450-BB8F-4D43-BC31-1563279FE49E}"/>
                </a:ext>
              </a:extLst>
            </p:cNvPr>
            <p:cNvGrpSpPr/>
            <p:nvPr/>
          </p:nvGrpSpPr>
          <p:grpSpPr>
            <a:xfrm>
              <a:off x="7513630" y="1647402"/>
              <a:ext cx="4153826" cy="1941010"/>
              <a:chOff x="6168893" y="1576890"/>
              <a:chExt cx="4153826" cy="1941010"/>
            </a:xfrm>
          </p:grpSpPr>
          <p:grpSp>
            <p:nvGrpSpPr>
              <p:cNvPr id="87" name="Group 86">
                <a:extLst>
                  <a:ext uri="{FF2B5EF4-FFF2-40B4-BE49-F238E27FC236}">
                    <a16:creationId xmlns:a16="http://schemas.microsoft.com/office/drawing/2014/main" id="{E821C45C-A6BC-4918-884D-0040F0692BA3}"/>
                  </a:ext>
                </a:extLst>
              </p:cNvPr>
              <p:cNvGrpSpPr/>
              <p:nvPr/>
            </p:nvGrpSpPr>
            <p:grpSpPr>
              <a:xfrm>
                <a:off x="6176513" y="1584510"/>
                <a:ext cx="4146206" cy="1933390"/>
                <a:chOff x="6176513" y="1584510"/>
                <a:chExt cx="4146206" cy="1933390"/>
              </a:xfrm>
            </p:grpSpPr>
            <p:cxnSp>
              <p:nvCxnSpPr>
                <p:cNvPr id="2049" name="Straight Connector 2048">
                  <a:extLst>
                    <a:ext uri="{FF2B5EF4-FFF2-40B4-BE49-F238E27FC236}">
                      <a16:creationId xmlns:a16="http://schemas.microsoft.com/office/drawing/2014/main" id="{E33F752C-0E5E-43CD-8E72-2B11DD93F2F8}"/>
                    </a:ext>
                  </a:extLst>
                </p:cNvPr>
                <p:cNvCxnSpPr/>
                <p:nvPr/>
              </p:nvCxnSpPr>
              <p:spPr>
                <a:xfrm>
                  <a:off x="6176513" y="3381375"/>
                  <a:ext cx="245718" cy="13652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2" name="Straight Connector 2051">
                  <a:extLst>
                    <a:ext uri="{FF2B5EF4-FFF2-40B4-BE49-F238E27FC236}">
                      <a16:creationId xmlns:a16="http://schemas.microsoft.com/office/drawing/2014/main" id="{1219D0C4-412B-48D5-A7C5-705C254542A3}"/>
                    </a:ext>
                  </a:extLst>
                </p:cNvPr>
                <p:cNvCxnSpPr>
                  <a:cxnSpLocks/>
                </p:cNvCxnSpPr>
                <p:nvPr/>
              </p:nvCxnSpPr>
              <p:spPr>
                <a:xfrm flipH="1">
                  <a:off x="6422231" y="3508226"/>
                  <a:ext cx="245269" cy="96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a:extLst>
                    <a:ext uri="{FF2B5EF4-FFF2-40B4-BE49-F238E27FC236}">
                      <a16:creationId xmlns:a16="http://schemas.microsoft.com/office/drawing/2014/main" id="{CA7D6854-44E4-462E-A596-D5DCD188C293}"/>
                    </a:ext>
                  </a:extLst>
                </p:cNvPr>
                <p:cNvCxnSpPr/>
                <p:nvPr/>
              </p:nvCxnSpPr>
              <p:spPr>
                <a:xfrm flipH="1">
                  <a:off x="6667500" y="3271763"/>
                  <a:ext cx="242888" cy="2364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7" name="Straight Connector 2056">
                  <a:extLst>
                    <a:ext uri="{FF2B5EF4-FFF2-40B4-BE49-F238E27FC236}">
                      <a16:creationId xmlns:a16="http://schemas.microsoft.com/office/drawing/2014/main" id="{9980E600-BBBC-4AAC-A461-684251D1B159}"/>
                    </a:ext>
                  </a:extLst>
                </p:cNvPr>
                <p:cNvCxnSpPr/>
                <p:nvPr/>
              </p:nvCxnSpPr>
              <p:spPr>
                <a:xfrm flipH="1" flipV="1">
                  <a:off x="6910388" y="3271763"/>
                  <a:ext cx="242887" cy="340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AF07445B-9079-415B-BCAA-5F7B1CDA7FE6}"/>
                    </a:ext>
                  </a:extLst>
                </p:cNvPr>
                <p:cNvCxnSpPr>
                  <a:cxnSpLocks/>
                </p:cNvCxnSpPr>
                <p:nvPr/>
              </p:nvCxnSpPr>
              <p:spPr>
                <a:xfrm flipH="1">
                  <a:off x="7155656" y="3028950"/>
                  <a:ext cx="242094" cy="2792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2" name="Straight Connector 2061">
                  <a:extLst>
                    <a:ext uri="{FF2B5EF4-FFF2-40B4-BE49-F238E27FC236}">
                      <a16:creationId xmlns:a16="http://schemas.microsoft.com/office/drawing/2014/main" id="{C33B7054-AF4B-4C2A-BAB8-EDABE4BB6E02}"/>
                    </a:ext>
                  </a:extLst>
                </p:cNvPr>
                <p:cNvCxnSpPr/>
                <p:nvPr/>
              </p:nvCxnSpPr>
              <p:spPr>
                <a:xfrm flipH="1">
                  <a:off x="7398544" y="3002756"/>
                  <a:ext cx="242887" cy="261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FD6B0858-2CDB-4344-91D9-109C57B57C2C}"/>
                    </a:ext>
                  </a:extLst>
                </p:cNvPr>
                <p:cNvCxnSpPr/>
                <p:nvPr/>
              </p:nvCxnSpPr>
              <p:spPr>
                <a:xfrm flipH="1">
                  <a:off x="7643018" y="2835275"/>
                  <a:ext cx="241301" cy="16748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6" name="Straight Connector 2065">
                  <a:extLst>
                    <a:ext uri="{FF2B5EF4-FFF2-40B4-BE49-F238E27FC236}">
                      <a16:creationId xmlns:a16="http://schemas.microsoft.com/office/drawing/2014/main" id="{0C2392CF-AFA2-4884-B487-DABAAD6A9B4B}"/>
                    </a:ext>
                  </a:extLst>
                </p:cNvPr>
                <p:cNvCxnSpPr/>
                <p:nvPr/>
              </p:nvCxnSpPr>
              <p:spPr>
                <a:xfrm flipH="1">
                  <a:off x="7886700" y="2709366"/>
                  <a:ext cx="242888" cy="12590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8" name="Straight Connector 2067">
                  <a:extLst>
                    <a:ext uri="{FF2B5EF4-FFF2-40B4-BE49-F238E27FC236}">
                      <a16:creationId xmlns:a16="http://schemas.microsoft.com/office/drawing/2014/main" id="{C9746018-A05C-4987-870E-7EF6DE79FCF8}"/>
                    </a:ext>
                  </a:extLst>
                </p:cNvPr>
                <p:cNvCxnSpPr/>
                <p:nvPr/>
              </p:nvCxnSpPr>
              <p:spPr>
                <a:xfrm flipH="1">
                  <a:off x="8129588" y="2587625"/>
                  <a:ext cx="240506" cy="1217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a:extLst>
                    <a:ext uri="{FF2B5EF4-FFF2-40B4-BE49-F238E27FC236}">
                      <a16:creationId xmlns:a16="http://schemas.microsoft.com/office/drawing/2014/main" id="{9F2218CC-2C29-4573-9EC8-D5C581581558}"/>
                    </a:ext>
                  </a:extLst>
                </p:cNvPr>
                <p:cNvCxnSpPr>
                  <a:cxnSpLocks/>
                </p:cNvCxnSpPr>
                <p:nvPr/>
              </p:nvCxnSpPr>
              <p:spPr>
                <a:xfrm flipH="1">
                  <a:off x="8370094" y="2340769"/>
                  <a:ext cx="245269" cy="2468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6464D043-8BF9-4F55-ABAC-CB695ABA384D}"/>
                    </a:ext>
                  </a:extLst>
                </p:cNvPr>
                <p:cNvCxnSpPr/>
                <p:nvPr/>
              </p:nvCxnSpPr>
              <p:spPr>
                <a:xfrm flipH="1">
                  <a:off x="8621713" y="1890906"/>
                  <a:ext cx="238919" cy="4498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a:extLst>
                    <a:ext uri="{FF2B5EF4-FFF2-40B4-BE49-F238E27FC236}">
                      <a16:creationId xmlns:a16="http://schemas.microsoft.com/office/drawing/2014/main" id="{69E0A2D5-91D5-400D-B237-2F177B8C1B18}"/>
                    </a:ext>
                  </a:extLst>
                </p:cNvPr>
                <p:cNvCxnSpPr>
                  <a:cxnSpLocks/>
                </p:cNvCxnSpPr>
                <p:nvPr/>
              </p:nvCxnSpPr>
              <p:spPr>
                <a:xfrm flipH="1">
                  <a:off x="8858250" y="1867242"/>
                  <a:ext cx="245269" cy="3048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a:extLst>
                    <a:ext uri="{FF2B5EF4-FFF2-40B4-BE49-F238E27FC236}">
                      <a16:creationId xmlns:a16="http://schemas.microsoft.com/office/drawing/2014/main" id="{7AC27471-2ED7-4779-9537-DE5387A6898A}"/>
                    </a:ext>
                  </a:extLst>
                </p:cNvPr>
                <p:cNvCxnSpPr/>
                <p:nvPr/>
              </p:nvCxnSpPr>
              <p:spPr>
                <a:xfrm flipH="1">
                  <a:off x="9103519" y="1697781"/>
                  <a:ext cx="242887" cy="169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365986B-63E4-415D-82C7-0E13BD805696}"/>
                    </a:ext>
                  </a:extLst>
                </p:cNvPr>
                <p:cNvCxnSpPr/>
                <p:nvPr/>
              </p:nvCxnSpPr>
              <p:spPr>
                <a:xfrm flipH="1" flipV="1">
                  <a:off x="9346406" y="1697781"/>
                  <a:ext cx="245269" cy="6751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19B79EB-8D5E-40D4-A9CC-9C90BC1BDA1B}"/>
                    </a:ext>
                  </a:extLst>
                </p:cNvPr>
                <p:cNvCxnSpPr/>
                <p:nvPr/>
              </p:nvCxnSpPr>
              <p:spPr>
                <a:xfrm flipH="1">
                  <a:off x="9591675" y="1608233"/>
                  <a:ext cx="240506" cy="15706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057AEE4-14FC-4CCC-95E2-799EC2A16BD9}"/>
                    </a:ext>
                  </a:extLst>
                </p:cNvPr>
                <p:cNvCxnSpPr/>
                <p:nvPr/>
              </p:nvCxnSpPr>
              <p:spPr>
                <a:xfrm flipH="1">
                  <a:off x="9832181" y="1584510"/>
                  <a:ext cx="245269" cy="237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E618FC2-10B7-4F48-9DDA-D1562C9A0ABB}"/>
                    </a:ext>
                  </a:extLst>
                </p:cNvPr>
                <p:cNvCxnSpPr/>
                <p:nvPr/>
              </p:nvCxnSpPr>
              <p:spPr>
                <a:xfrm flipH="1" flipV="1">
                  <a:off x="10077450" y="1584510"/>
                  <a:ext cx="245269" cy="3221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6640F37C-2F9F-4D93-BA8F-2E1F68182CE9}"/>
                  </a:ext>
                </a:extLst>
              </p:cNvPr>
              <p:cNvGrpSpPr/>
              <p:nvPr/>
            </p:nvGrpSpPr>
            <p:grpSpPr>
              <a:xfrm>
                <a:off x="6168893" y="1576890"/>
                <a:ext cx="4146206" cy="1933390"/>
                <a:chOff x="6176513" y="1584510"/>
                <a:chExt cx="4146206" cy="1933390"/>
              </a:xfrm>
            </p:grpSpPr>
            <p:cxnSp>
              <p:nvCxnSpPr>
                <p:cNvPr id="121" name="Straight Connector 120">
                  <a:extLst>
                    <a:ext uri="{FF2B5EF4-FFF2-40B4-BE49-F238E27FC236}">
                      <a16:creationId xmlns:a16="http://schemas.microsoft.com/office/drawing/2014/main" id="{031A8A57-DCCF-4D7E-A4C1-31C0ABF9674B}"/>
                    </a:ext>
                  </a:extLst>
                </p:cNvPr>
                <p:cNvCxnSpPr/>
                <p:nvPr/>
              </p:nvCxnSpPr>
              <p:spPr>
                <a:xfrm>
                  <a:off x="6176513" y="3381375"/>
                  <a:ext cx="245718" cy="13652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7DB0FA6-A446-4BCB-A1E0-AF0A186C7B19}"/>
                    </a:ext>
                  </a:extLst>
                </p:cNvPr>
                <p:cNvCxnSpPr>
                  <a:cxnSpLocks/>
                </p:cNvCxnSpPr>
                <p:nvPr/>
              </p:nvCxnSpPr>
              <p:spPr>
                <a:xfrm flipH="1">
                  <a:off x="6422231" y="3508226"/>
                  <a:ext cx="245269" cy="96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A1925D9-A325-4770-B764-26AB1E0124E4}"/>
                    </a:ext>
                  </a:extLst>
                </p:cNvPr>
                <p:cNvCxnSpPr/>
                <p:nvPr/>
              </p:nvCxnSpPr>
              <p:spPr>
                <a:xfrm flipH="1">
                  <a:off x="6667500" y="3271763"/>
                  <a:ext cx="242888" cy="2364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10D1FA6-5F70-40E7-AB1F-750C673D6961}"/>
                    </a:ext>
                  </a:extLst>
                </p:cNvPr>
                <p:cNvCxnSpPr/>
                <p:nvPr/>
              </p:nvCxnSpPr>
              <p:spPr>
                <a:xfrm flipH="1" flipV="1">
                  <a:off x="6910388" y="3271763"/>
                  <a:ext cx="242887" cy="340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4117713-8C0E-4C14-A104-6949E48B51F4}"/>
                    </a:ext>
                  </a:extLst>
                </p:cNvPr>
                <p:cNvCxnSpPr>
                  <a:cxnSpLocks/>
                </p:cNvCxnSpPr>
                <p:nvPr/>
              </p:nvCxnSpPr>
              <p:spPr>
                <a:xfrm flipH="1">
                  <a:off x="7155656" y="3028950"/>
                  <a:ext cx="242094" cy="2792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3F9FA1B-1C36-4D54-A02B-9A6843B6C280}"/>
                    </a:ext>
                  </a:extLst>
                </p:cNvPr>
                <p:cNvCxnSpPr/>
                <p:nvPr/>
              </p:nvCxnSpPr>
              <p:spPr>
                <a:xfrm flipH="1">
                  <a:off x="7398544" y="3002756"/>
                  <a:ext cx="242887" cy="261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B0CFDCA-97FD-4353-B48F-CEF01B8D6BB2}"/>
                    </a:ext>
                  </a:extLst>
                </p:cNvPr>
                <p:cNvCxnSpPr/>
                <p:nvPr/>
              </p:nvCxnSpPr>
              <p:spPr>
                <a:xfrm flipH="1">
                  <a:off x="7643018" y="2835275"/>
                  <a:ext cx="241301" cy="16748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37AF02A-8E49-4C32-8665-796D838A2E76}"/>
                    </a:ext>
                  </a:extLst>
                </p:cNvPr>
                <p:cNvCxnSpPr/>
                <p:nvPr/>
              </p:nvCxnSpPr>
              <p:spPr>
                <a:xfrm flipH="1">
                  <a:off x="7886700" y="2709366"/>
                  <a:ext cx="242888" cy="12590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CC11455-12C3-4C15-B3B3-DCCE3A1890F5}"/>
                    </a:ext>
                  </a:extLst>
                </p:cNvPr>
                <p:cNvCxnSpPr/>
                <p:nvPr/>
              </p:nvCxnSpPr>
              <p:spPr>
                <a:xfrm flipH="1">
                  <a:off x="8129588" y="2587625"/>
                  <a:ext cx="240506" cy="1217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D0B29A4-6B09-4DF8-921D-B8C52022FF77}"/>
                    </a:ext>
                  </a:extLst>
                </p:cNvPr>
                <p:cNvCxnSpPr>
                  <a:cxnSpLocks/>
                </p:cNvCxnSpPr>
                <p:nvPr/>
              </p:nvCxnSpPr>
              <p:spPr>
                <a:xfrm flipH="1">
                  <a:off x="8370094" y="2340769"/>
                  <a:ext cx="245269" cy="2468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E97EE89-E1DE-4D90-9493-C4FE21CED6EE}"/>
                    </a:ext>
                  </a:extLst>
                </p:cNvPr>
                <p:cNvCxnSpPr/>
                <p:nvPr/>
              </p:nvCxnSpPr>
              <p:spPr>
                <a:xfrm flipH="1">
                  <a:off x="8621713" y="1890906"/>
                  <a:ext cx="238919" cy="4498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75B733A-E2DA-4E83-9EF2-64E8DD109E2D}"/>
                    </a:ext>
                  </a:extLst>
                </p:cNvPr>
                <p:cNvCxnSpPr>
                  <a:cxnSpLocks/>
                </p:cNvCxnSpPr>
                <p:nvPr/>
              </p:nvCxnSpPr>
              <p:spPr>
                <a:xfrm flipH="1">
                  <a:off x="8858250" y="1867242"/>
                  <a:ext cx="245269" cy="3048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9D780C3-E849-4210-86B3-C2833AB83ABB}"/>
                    </a:ext>
                  </a:extLst>
                </p:cNvPr>
                <p:cNvCxnSpPr/>
                <p:nvPr/>
              </p:nvCxnSpPr>
              <p:spPr>
                <a:xfrm flipH="1">
                  <a:off x="9103519" y="1697781"/>
                  <a:ext cx="242887" cy="169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D501261-1150-46AD-B5CC-5A75B90797D5}"/>
                    </a:ext>
                  </a:extLst>
                </p:cNvPr>
                <p:cNvCxnSpPr/>
                <p:nvPr/>
              </p:nvCxnSpPr>
              <p:spPr>
                <a:xfrm flipH="1" flipV="1">
                  <a:off x="9346406" y="1697781"/>
                  <a:ext cx="245269" cy="6751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C6E98DF-8E5F-4936-89C8-2FE367044C77}"/>
                    </a:ext>
                  </a:extLst>
                </p:cNvPr>
                <p:cNvCxnSpPr/>
                <p:nvPr/>
              </p:nvCxnSpPr>
              <p:spPr>
                <a:xfrm flipH="1">
                  <a:off x="9591675" y="1608233"/>
                  <a:ext cx="240506" cy="15706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60253F5-B6B2-4DF8-A15A-E688AF47B7A9}"/>
                    </a:ext>
                  </a:extLst>
                </p:cNvPr>
                <p:cNvCxnSpPr/>
                <p:nvPr/>
              </p:nvCxnSpPr>
              <p:spPr>
                <a:xfrm flipH="1">
                  <a:off x="9832181" y="1584510"/>
                  <a:ext cx="245269" cy="237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22C6DB3-C38D-49D3-BE0B-1A54B688549E}"/>
                    </a:ext>
                  </a:extLst>
                </p:cNvPr>
                <p:cNvCxnSpPr/>
                <p:nvPr/>
              </p:nvCxnSpPr>
              <p:spPr>
                <a:xfrm flipH="1" flipV="1">
                  <a:off x="10077450" y="1584510"/>
                  <a:ext cx="245269" cy="3221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a:extLst>
                <a:ext uri="{FF2B5EF4-FFF2-40B4-BE49-F238E27FC236}">
                  <a16:creationId xmlns:a16="http://schemas.microsoft.com/office/drawing/2014/main" id="{9AC5C7F1-1234-47FB-82B6-068F8C3442C0}"/>
                </a:ext>
              </a:extLst>
            </p:cNvPr>
            <p:cNvGrpSpPr/>
            <p:nvPr/>
          </p:nvGrpSpPr>
          <p:grpSpPr>
            <a:xfrm>
              <a:off x="7506538" y="2049536"/>
              <a:ext cx="4158906" cy="1826913"/>
              <a:chOff x="6163813" y="1978819"/>
              <a:chExt cx="4158906" cy="1826913"/>
            </a:xfrm>
          </p:grpSpPr>
          <p:grpSp>
            <p:nvGrpSpPr>
              <p:cNvPr id="59" name="Group 58">
                <a:extLst>
                  <a:ext uri="{FF2B5EF4-FFF2-40B4-BE49-F238E27FC236}">
                    <a16:creationId xmlns:a16="http://schemas.microsoft.com/office/drawing/2014/main" id="{2E302E1E-20FC-450E-8FFA-FADB49645E65}"/>
                  </a:ext>
                </a:extLst>
              </p:cNvPr>
              <p:cNvGrpSpPr/>
              <p:nvPr/>
            </p:nvGrpSpPr>
            <p:grpSpPr>
              <a:xfrm>
                <a:off x="6176513" y="1988344"/>
                <a:ext cx="4146206" cy="1817388"/>
                <a:chOff x="6176513" y="1988344"/>
                <a:chExt cx="4146206" cy="1817388"/>
              </a:xfrm>
            </p:grpSpPr>
            <p:cxnSp>
              <p:nvCxnSpPr>
                <p:cNvPr id="4" name="Straight Connector 3">
                  <a:extLst>
                    <a:ext uri="{FF2B5EF4-FFF2-40B4-BE49-F238E27FC236}">
                      <a16:creationId xmlns:a16="http://schemas.microsoft.com/office/drawing/2014/main" id="{0407E374-1802-4D04-BAC5-CB0DC971DB07}"/>
                    </a:ext>
                  </a:extLst>
                </p:cNvPr>
                <p:cNvCxnSpPr>
                  <a:cxnSpLocks/>
                </p:cNvCxnSpPr>
                <p:nvPr/>
              </p:nvCxnSpPr>
              <p:spPr>
                <a:xfrm flipV="1">
                  <a:off x="6176513" y="3800475"/>
                  <a:ext cx="245718" cy="52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42A5DA-DBF8-4618-8777-98FE5907C6A6}"/>
                    </a:ext>
                  </a:extLst>
                </p:cNvPr>
                <p:cNvCxnSpPr/>
                <p:nvPr/>
              </p:nvCxnSpPr>
              <p:spPr>
                <a:xfrm flipH="1">
                  <a:off x="6422231" y="3757613"/>
                  <a:ext cx="242888" cy="42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1686EB6-0B6C-4597-9103-5BC429035F4D}"/>
                    </a:ext>
                  </a:extLst>
                </p:cNvPr>
                <p:cNvCxnSpPr/>
                <p:nvPr/>
              </p:nvCxnSpPr>
              <p:spPr>
                <a:xfrm flipH="1">
                  <a:off x="6665119" y="3702844"/>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1F97C4-C242-40F3-8B67-60111CD49EE8}"/>
                    </a:ext>
                  </a:extLst>
                </p:cNvPr>
                <p:cNvCxnSpPr/>
                <p:nvPr/>
              </p:nvCxnSpPr>
              <p:spPr>
                <a:xfrm flipH="1">
                  <a:off x="6910388" y="3493294"/>
                  <a:ext cx="242887" cy="2095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7EC6BD7-4477-4B34-9BC9-03C60E0F7C11}"/>
                    </a:ext>
                  </a:extLst>
                </p:cNvPr>
                <p:cNvCxnSpPr>
                  <a:cxnSpLocks/>
                </p:cNvCxnSpPr>
                <p:nvPr/>
              </p:nvCxnSpPr>
              <p:spPr>
                <a:xfrm flipH="1">
                  <a:off x="7153275" y="3419475"/>
                  <a:ext cx="245269" cy="738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157602-01D5-4D54-83DF-28FC8E5FFDE1}"/>
                    </a:ext>
                  </a:extLst>
                </p:cNvPr>
                <p:cNvCxnSpPr/>
                <p:nvPr/>
              </p:nvCxnSpPr>
              <p:spPr>
                <a:xfrm flipH="1">
                  <a:off x="7398544" y="3290888"/>
                  <a:ext cx="242887" cy="128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AC745AD-07B6-4C66-811B-808B796982DB}"/>
                    </a:ext>
                  </a:extLst>
                </p:cNvPr>
                <p:cNvCxnSpPr/>
                <p:nvPr/>
              </p:nvCxnSpPr>
              <p:spPr>
                <a:xfrm flipH="1">
                  <a:off x="7641431" y="3012281"/>
                  <a:ext cx="242888" cy="2786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9F56CCF-2538-48A3-9F15-EBD131193273}"/>
                    </a:ext>
                  </a:extLst>
                </p:cNvPr>
                <p:cNvCxnSpPr/>
                <p:nvPr/>
              </p:nvCxnSpPr>
              <p:spPr>
                <a:xfrm flipH="1">
                  <a:off x="7884319" y="2897981"/>
                  <a:ext cx="245269"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B57FF44-9800-440B-BDF7-A98B354400A0}"/>
                    </a:ext>
                  </a:extLst>
                </p:cNvPr>
                <p:cNvCxnSpPr/>
                <p:nvPr/>
              </p:nvCxnSpPr>
              <p:spPr>
                <a:xfrm flipH="1">
                  <a:off x="8129588" y="2483644"/>
                  <a:ext cx="240506" cy="4143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3913D3-4235-4AE2-B94C-F31C5BD6219D}"/>
                    </a:ext>
                  </a:extLst>
                </p:cNvPr>
                <p:cNvCxnSpPr/>
                <p:nvPr/>
              </p:nvCxnSpPr>
              <p:spPr>
                <a:xfrm flipH="1">
                  <a:off x="8370094" y="2331244"/>
                  <a:ext cx="245269"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DDD08-58A7-4523-B1FE-0DE9907DEE2D}"/>
                    </a:ext>
                  </a:extLst>
                </p:cNvPr>
                <p:cNvCxnSpPr/>
                <p:nvPr/>
              </p:nvCxnSpPr>
              <p:spPr>
                <a:xfrm flipH="1">
                  <a:off x="8615363" y="2093119"/>
                  <a:ext cx="242887" cy="2381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BEADC3-5FCA-4530-AD02-65A18A6C267B}"/>
                    </a:ext>
                  </a:extLst>
                </p:cNvPr>
                <p:cNvCxnSpPr/>
                <p:nvPr/>
              </p:nvCxnSpPr>
              <p:spPr>
                <a:xfrm flipH="1" flipV="1">
                  <a:off x="8858250" y="2093119"/>
                  <a:ext cx="245269"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276DCB1-1451-4690-96CB-1552D8F52140}"/>
                    </a:ext>
                  </a:extLst>
                </p:cNvPr>
                <p:cNvCxnSpPr/>
                <p:nvPr/>
              </p:nvCxnSpPr>
              <p:spPr>
                <a:xfrm flipH="1">
                  <a:off x="9103519" y="1988344"/>
                  <a:ext cx="242887" cy="180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E8DF90E-82B8-4DAE-A338-C6D4CA0E96D3}"/>
                    </a:ext>
                  </a:extLst>
                </p:cNvPr>
                <p:cNvCxnSpPr/>
                <p:nvPr/>
              </p:nvCxnSpPr>
              <p:spPr>
                <a:xfrm flipH="1" flipV="1">
                  <a:off x="9346406" y="1988344"/>
                  <a:ext cx="245269" cy="83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4AE0AFE-13ED-49BC-92C5-676A054B0C24}"/>
                    </a:ext>
                  </a:extLst>
                </p:cNvPr>
                <p:cNvCxnSpPr/>
                <p:nvPr/>
              </p:nvCxnSpPr>
              <p:spPr>
                <a:xfrm flipH="1" flipV="1">
                  <a:off x="9591675" y="2071688"/>
                  <a:ext cx="240506" cy="3024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6D15287-0D21-4FE7-8D02-A89E57B27AE1}"/>
                    </a:ext>
                  </a:extLst>
                </p:cNvPr>
                <p:cNvCxnSpPr/>
                <p:nvPr/>
              </p:nvCxnSpPr>
              <p:spPr>
                <a:xfrm flipH="1" flipV="1">
                  <a:off x="9832181" y="2374106"/>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12FB04-326B-4E35-A0F6-0CA681EC2717}"/>
                    </a:ext>
                  </a:extLst>
                </p:cNvPr>
                <p:cNvCxnSpPr/>
                <p:nvPr/>
              </p:nvCxnSpPr>
              <p:spPr>
                <a:xfrm flipH="1" flipV="1">
                  <a:off x="10077450" y="2428875"/>
                  <a:ext cx="245269" cy="952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8CC32822-BA85-4E24-BBE2-D276A6454041}"/>
                  </a:ext>
                </a:extLst>
              </p:cNvPr>
              <p:cNvGrpSpPr/>
              <p:nvPr/>
            </p:nvGrpSpPr>
            <p:grpSpPr>
              <a:xfrm>
                <a:off x="6163813" y="1978819"/>
                <a:ext cx="4146206" cy="1817388"/>
                <a:chOff x="6176513" y="1988344"/>
                <a:chExt cx="4146206" cy="1817388"/>
              </a:xfrm>
            </p:grpSpPr>
            <p:cxnSp>
              <p:nvCxnSpPr>
                <p:cNvPr id="62" name="Straight Connector 61">
                  <a:extLst>
                    <a:ext uri="{FF2B5EF4-FFF2-40B4-BE49-F238E27FC236}">
                      <a16:creationId xmlns:a16="http://schemas.microsoft.com/office/drawing/2014/main" id="{34AC97ED-0D40-47A4-AFD2-FEB80839DFC3}"/>
                    </a:ext>
                  </a:extLst>
                </p:cNvPr>
                <p:cNvCxnSpPr>
                  <a:cxnSpLocks/>
                </p:cNvCxnSpPr>
                <p:nvPr/>
              </p:nvCxnSpPr>
              <p:spPr>
                <a:xfrm flipV="1">
                  <a:off x="6176513" y="3800475"/>
                  <a:ext cx="245718" cy="52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D1A59E-EC69-462C-9971-A16247380B84}"/>
                    </a:ext>
                  </a:extLst>
                </p:cNvPr>
                <p:cNvCxnSpPr/>
                <p:nvPr/>
              </p:nvCxnSpPr>
              <p:spPr>
                <a:xfrm flipH="1">
                  <a:off x="6422231" y="3757613"/>
                  <a:ext cx="242888" cy="42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55C984A-E6D2-46AF-9774-CE9D5FDBF412}"/>
                    </a:ext>
                  </a:extLst>
                </p:cNvPr>
                <p:cNvCxnSpPr/>
                <p:nvPr/>
              </p:nvCxnSpPr>
              <p:spPr>
                <a:xfrm flipH="1">
                  <a:off x="6665119" y="3702844"/>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A99A181-763D-4A40-B105-A60EC2391C70}"/>
                    </a:ext>
                  </a:extLst>
                </p:cNvPr>
                <p:cNvCxnSpPr/>
                <p:nvPr/>
              </p:nvCxnSpPr>
              <p:spPr>
                <a:xfrm flipH="1">
                  <a:off x="6910388" y="3493294"/>
                  <a:ext cx="242887" cy="2095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D991F5-C978-4CA1-B7A0-79814A9F3411}"/>
                    </a:ext>
                  </a:extLst>
                </p:cNvPr>
                <p:cNvCxnSpPr>
                  <a:cxnSpLocks/>
                </p:cNvCxnSpPr>
                <p:nvPr/>
              </p:nvCxnSpPr>
              <p:spPr>
                <a:xfrm flipH="1">
                  <a:off x="7153275" y="3419475"/>
                  <a:ext cx="245269" cy="738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14EBB6-DD42-4844-9C34-9C1DEBC4DAD5}"/>
                    </a:ext>
                  </a:extLst>
                </p:cNvPr>
                <p:cNvCxnSpPr/>
                <p:nvPr/>
              </p:nvCxnSpPr>
              <p:spPr>
                <a:xfrm flipH="1">
                  <a:off x="7398544" y="3290888"/>
                  <a:ext cx="242887" cy="128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A02B4BB-D71C-4B5F-B295-EEBFCCECDDCF}"/>
                    </a:ext>
                  </a:extLst>
                </p:cNvPr>
                <p:cNvCxnSpPr/>
                <p:nvPr/>
              </p:nvCxnSpPr>
              <p:spPr>
                <a:xfrm flipH="1">
                  <a:off x="7641431" y="3012281"/>
                  <a:ext cx="242888" cy="2786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506F785-2527-4275-8E25-AE3C4951379C}"/>
                    </a:ext>
                  </a:extLst>
                </p:cNvPr>
                <p:cNvCxnSpPr/>
                <p:nvPr/>
              </p:nvCxnSpPr>
              <p:spPr>
                <a:xfrm flipH="1">
                  <a:off x="7884319" y="2897981"/>
                  <a:ext cx="245269"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A22CA6-9133-4D80-BEF9-036C9F941260}"/>
                    </a:ext>
                  </a:extLst>
                </p:cNvPr>
                <p:cNvCxnSpPr/>
                <p:nvPr/>
              </p:nvCxnSpPr>
              <p:spPr>
                <a:xfrm flipH="1">
                  <a:off x="8129588" y="2483644"/>
                  <a:ext cx="240506" cy="4143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AD3BCD-99E0-4310-B11D-86F3B89415A9}"/>
                    </a:ext>
                  </a:extLst>
                </p:cNvPr>
                <p:cNvCxnSpPr/>
                <p:nvPr/>
              </p:nvCxnSpPr>
              <p:spPr>
                <a:xfrm flipH="1">
                  <a:off x="8370094" y="2331244"/>
                  <a:ext cx="245269"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C4734FB-0702-42C1-8388-64795A5FACDF}"/>
                    </a:ext>
                  </a:extLst>
                </p:cNvPr>
                <p:cNvCxnSpPr/>
                <p:nvPr/>
              </p:nvCxnSpPr>
              <p:spPr>
                <a:xfrm flipH="1">
                  <a:off x="8615363" y="2093119"/>
                  <a:ext cx="242887" cy="2381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5797974-C283-4562-9160-B8ED4840B98B}"/>
                    </a:ext>
                  </a:extLst>
                </p:cNvPr>
                <p:cNvCxnSpPr/>
                <p:nvPr/>
              </p:nvCxnSpPr>
              <p:spPr>
                <a:xfrm flipH="1" flipV="1">
                  <a:off x="8858250" y="2093119"/>
                  <a:ext cx="245269"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60B209B-B938-4608-95CB-78AD0BCAA8D7}"/>
                    </a:ext>
                  </a:extLst>
                </p:cNvPr>
                <p:cNvCxnSpPr/>
                <p:nvPr/>
              </p:nvCxnSpPr>
              <p:spPr>
                <a:xfrm flipH="1">
                  <a:off x="9103519" y="1988344"/>
                  <a:ext cx="242887" cy="180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8C4D9F4-9F01-4851-9FE9-1D662D7A6132}"/>
                    </a:ext>
                  </a:extLst>
                </p:cNvPr>
                <p:cNvCxnSpPr/>
                <p:nvPr/>
              </p:nvCxnSpPr>
              <p:spPr>
                <a:xfrm flipH="1" flipV="1">
                  <a:off x="9346406" y="1988344"/>
                  <a:ext cx="245269" cy="83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3A6D059-00A2-453C-95F6-46D64F9DB13A}"/>
                    </a:ext>
                  </a:extLst>
                </p:cNvPr>
                <p:cNvCxnSpPr/>
                <p:nvPr/>
              </p:nvCxnSpPr>
              <p:spPr>
                <a:xfrm flipH="1" flipV="1">
                  <a:off x="9591675" y="2071688"/>
                  <a:ext cx="240506" cy="3024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D58DA2-6EF1-456D-9271-E19CAB00E9A1}"/>
                    </a:ext>
                  </a:extLst>
                </p:cNvPr>
                <p:cNvCxnSpPr/>
                <p:nvPr/>
              </p:nvCxnSpPr>
              <p:spPr>
                <a:xfrm flipH="1" flipV="1">
                  <a:off x="9832181" y="2374106"/>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B73684A-9940-4EE1-A0F2-E4740E8F412E}"/>
                    </a:ext>
                  </a:extLst>
                </p:cNvPr>
                <p:cNvCxnSpPr/>
                <p:nvPr/>
              </p:nvCxnSpPr>
              <p:spPr>
                <a:xfrm flipH="1" flipV="1">
                  <a:off x="10077450" y="2428875"/>
                  <a:ext cx="245269" cy="9525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93" name="TextBox 92">
              <a:extLst>
                <a:ext uri="{FF2B5EF4-FFF2-40B4-BE49-F238E27FC236}">
                  <a16:creationId xmlns:a16="http://schemas.microsoft.com/office/drawing/2014/main" id="{6D07642F-77AF-432A-912E-075DF43AF01A}"/>
                </a:ext>
              </a:extLst>
            </p:cNvPr>
            <p:cNvSpPr txBox="1"/>
            <p:nvPr/>
          </p:nvSpPr>
          <p:spPr>
            <a:xfrm>
              <a:off x="7526567" y="1560129"/>
              <a:ext cx="1158240" cy="446276"/>
            </a:xfrm>
            <a:prstGeom prst="rect">
              <a:avLst/>
            </a:prstGeom>
            <a:solidFill>
              <a:schemeClr val="bg1"/>
            </a:solidFill>
            <a:ln>
              <a:solidFill>
                <a:schemeClr val="tx1"/>
              </a:solidFill>
            </a:ln>
          </p:spPr>
          <p:txBody>
            <a:bodyPr wrap="square" rtlCol="0">
              <a:spAutoFit/>
            </a:bodyPr>
            <a:lstStyle/>
            <a:p>
              <a:r>
                <a:rPr lang="en-US" sz="1000" dirty="0"/>
                <a:t>       deaths</a:t>
              </a:r>
            </a:p>
            <a:p>
              <a:endParaRPr lang="en-US" sz="300" dirty="0">
                <a:latin typeface="+mj-lt"/>
              </a:endParaRPr>
            </a:p>
            <a:p>
              <a:r>
                <a:rPr lang="en-US" sz="1000" dirty="0">
                  <a:latin typeface="+mj-lt"/>
                </a:rPr>
                <a:t>       hospitalization</a:t>
              </a:r>
            </a:p>
          </p:txBody>
        </p:sp>
        <p:cxnSp>
          <p:nvCxnSpPr>
            <p:cNvPr id="95" name="Straight Connector 94">
              <a:extLst>
                <a:ext uri="{FF2B5EF4-FFF2-40B4-BE49-F238E27FC236}">
                  <a16:creationId xmlns:a16="http://schemas.microsoft.com/office/drawing/2014/main" id="{AA146961-0B6A-47FC-ADB1-0850584D94C0}"/>
                </a:ext>
              </a:extLst>
            </p:cNvPr>
            <p:cNvCxnSpPr/>
            <p:nvPr/>
          </p:nvCxnSpPr>
          <p:spPr>
            <a:xfrm>
              <a:off x="7640867" y="1701278"/>
              <a:ext cx="1371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D99DA54-01B3-47A9-A9AE-B68CDA25E9D0}"/>
                </a:ext>
              </a:extLst>
            </p:cNvPr>
            <p:cNvCxnSpPr/>
            <p:nvPr/>
          </p:nvCxnSpPr>
          <p:spPr>
            <a:xfrm>
              <a:off x="7640867" y="1887333"/>
              <a:ext cx="1371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A28A6F83-48DD-4782-A959-2E4B11D3655F}"/>
                </a:ext>
              </a:extLst>
            </p:cNvPr>
            <p:cNvSpPr txBox="1"/>
            <p:nvPr/>
          </p:nvSpPr>
          <p:spPr>
            <a:xfrm rot="16200000">
              <a:off x="6525299" y="2471731"/>
              <a:ext cx="1056700" cy="246221"/>
            </a:xfrm>
            <a:prstGeom prst="rect">
              <a:avLst/>
            </a:prstGeom>
            <a:noFill/>
          </p:spPr>
          <p:txBody>
            <a:bodyPr wrap="none" rtlCol="0">
              <a:spAutoFit/>
            </a:bodyPr>
            <a:lstStyle/>
            <a:p>
              <a:r>
                <a:rPr lang="en-US" sz="1000" dirty="0">
                  <a:solidFill>
                    <a:schemeClr val="tx2">
                      <a:lumMod val="60000"/>
                      <a:lumOff val="40000"/>
                    </a:schemeClr>
                  </a:solidFill>
                  <a:latin typeface="+mj-lt"/>
                </a:rPr>
                <a:t>rate per 100,000</a:t>
              </a:r>
            </a:p>
          </p:txBody>
        </p:sp>
        <p:sp>
          <p:nvSpPr>
            <p:cNvPr id="148" name="TextBox 147">
              <a:extLst>
                <a:ext uri="{FF2B5EF4-FFF2-40B4-BE49-F238E27FC236}">
                  <a16:creationId xmlns:a16="http://schemas.microsoft.com/office/drawing/2014/main" id="{AF10AF21-4A55-4B75-9C54-12BC3902B8FF}"/>
                </a:ext>
              </a:extLst>
            </p:cNvPr>
            <p:cNvSpPr txBox="1"/>
            <p:nvPr/>
          </p:nvSpPr>
          <p:spPr>
            <a:xfrm rot="16200000">
              <a:off x="10387090" y="3711940"/>
              <a:ext cx="447558" cy="246221"/>
            </a:xfrm>
            <a:prstGeom prst="rect">
              <a:avLst/>
            </a:prstGeom>
            <a:noFill/>
          </p:spPr>
          <p:txBody>
            <a:bodyPr wrap="none" rtlCol="0">
              <a:spAutoFit/>
            </a:bodyPr>
            <a:lstStyle/>
            <a:p>
              <a:r>
                <a:rPr lang="en-US" sz="1000" dirty="0">
                  <a:solidFill>
                    <a:schemeClr val="tx2">
                      <a:lumMod val="60000"/>
                      <a:lumOff val="40000"/>
                    </a:schemeClr>
                  </a:solidFill>
                  <a:latin typeface="+mj-lt"/>
                </a:rPr>
                <a:t>2008</a:t>
              </a:r>
            </a:p>
          </p:txBody>
        </p:sp>
        <p:grpSp>
          <p:nvGrpSpPr>
            <p:cNvPr id="170" name="Group 169">
              <a:extLst>
                <a:ext uri="{FF2B5EF4-FFF2-40B4-BE49-F238E27FC236}">
                  <a16:creationId xmlns:a16="http://schemas.microsoft.com/office/drawing/2014/main" id="{CE2EC17A-1566-4290-B5E5-57B5A296D15C}"/>
                </a:ext>
              </a:extLst>
            </p:cNvPr>
            <p:cNvGrpSpPr/>
            <p:nvPr/>
          </p:nvGrpSpPr>
          <p:grpSpPr>
            <a:xfrm>
              <a:off x="7494890" y="1648074"/>
              <a:ext cx="4153826" cy="1941010"/>
              <a:chOff x="6168893" y="1576890"/>
              <a:chExt cx="4153826" cy="1941010"/>
            </a:xfrm>
          </p:grpSpPr>
          <p:grpSp>
            <p:nvGrpSpPr>
              <p:cNvPr id="171" name="Group 170">
                <a:extLst>
                  <a:ext uri="{FF2B5EF4-FFF2-40B4-BE49-F238E27FC236}">
                    <a16:creationId xmlns:a16="http://schemas.microsoft.com/office/drawing/2014/main" id="{99EEF37A-32D8-46EC-A9D2-4CB342B5597E}"/>
                  </a:ext>
                </a:extLst>
              </p:cNvPr>
              <p:cNvGrpSpPr/>
              <p:nvPr/>
            </p:nvGrpSpPr>
            <p:grpSpPr>
              <a:xfrm>
                <a:off x="6176513" y="1584510"/>
                <a:ext cx="4146206" cy="1933390"/>
                <a:chOff x="6176513" y="1584510"/>
                <a:chExt cx="4146206" cy="1933390"/>
              </a:xfrm>
            </p:grpSpPr>
            <p:cxnSp>
              <p:nvCxnSpPr>
                <p:cNvPr id="190" name="Straight Connector 189">
                  <a:extLst>
                    <a:ext uri="{FF2B5EF4-FFF2-40B4-BE49-F238E27FC236}">
                      <a16:creationId xmlns:a16="http://schemas.microsoft.com/office/drawing/2014/main" id="{5D139BD4-06F6-429B-9B2B-2D9EC7EE7E36}"/>
                    </a:ext>
                  </a:extLst>
                </p:cNvPr>
                <p:cNvCxnSpPr/>
                <p:nvPr/>
              </p:nvCxnSpPr>
              <p:spPr>
                <a:xfrm>
                  <a:off x="6176513" y="3381375"/>
                  <a:ext cx="245718" cy="13652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6B562B9-D184-4A64-B588-D7A34D8005D7}"/>
                    </a:ext>
                  </a:extLst>
                </p:cNvPr>
                <p:cNvCxnSpPr>
                  <a:cxnSpLocks/>
                </p:cNvCxnSpPr>
                <p:nvPr/>
              </p:nvCxnSpPr>
              <p:spPr>
                <a:xfrm flipH="1">
                  <a:off x="6422231" y="3508226"/>
                  <a:ext cx="245269" cy="96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95474D2E-B344-4DAC-A901-024B80785702}"/>
                    </a:ext>
                  </a:extLst>
                </p:cNvPr>
                <p:cNvCxnSpPr/>
                <p:nvPr/>
              </p:nvCxnSpPr>
              <p:spPr>
                <a:xfrm flipH="1">
                  <a:off x="6667500" y="3271763"/>
                  <a:ext cx="242888" cy="2364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7038CE8-2511-464C-B63D-519C719405DB}"/>
                    </a:ext>
                  </a:extLst>
                </p:cNvPr>
                <p:cNvCxnSpPr/>
                <p:nvPr/>
              </p:nvCxnSpPr>
              <p:spPr>
                <a:xfrm flipH="1" flipV="1">
                  <a:off x="6910388" y="3271763"/>
                  <a:ext cx="242887" cy="340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6B406098-52C5-4DAA-A959-F1C0CDBAC2FA}"/>
                    </a:ext>
                  </a:extLst>
                </p:cNvPr>
                <p:cNvCxnSpPr>
                  <a:cxnSpLocks/>
                </p:cNvCxnSpPr>
                <p:nvPr/>
              </p:nvCxnSpPr>
              <p:spPr>
                <a:xfrm flipH="1">
                  <a:off x="7155656" y="3028950"/>
                  <a:ext cx="242094" cy="2792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18501747-5D30-45FD-AECB-9244FC0FF17F}"/>
                    </a:ext>
                  </a:extLst>
                </p:cNvPr>
                <p:cNvCxnSpPr/>
                <p:nvPr/>
              </p:nvCxnSpPr>
              <p:spPr>
                <a:xfrm flipH="1">
                  <a:off x="7398544" y="3002756"/>
                  <a:ext cx="242887" cy="261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D4D5A71-709C-4401-9594-5A2BB4576782}"/>
                    </a:ext>
                  </a:extLst>
                </p:cNvPr>
                <p:cNvCxnSpPr/>
                <p:nvPr/>
              </p:nvCxnSpPr>
              <p:spPr>
                <a:xfrm flipH="1">
                  <a:off x="7643018" y="2835275"/>
                  <a:ext cx="241301" cy="16748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C6F6CD09-0F4E-473E-A2DB-A85A58713322}"/>
                    </a:ext>
                  </a:extLst>
                </p:cNvPr>
                <p:cNvCxnSpPr/>
                <p:nvPr/>
              </p:nvCxnSpPr>
              <p:spPr>
                <a:xfrm flipH="1">
                  <a:off x="7886700" y="2709366"/>
                  <a:ext cx="242888" cy="12590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098CB43F-14C7-49BC-BE6A-0E70FFBE3933}"/>
                    </a:ext>
                  </a:extLst>
                </p:cNvPr>
                <p:cNvCxnSpPr/>
                <p:nvPr/>
              </p:nvCxnSpPr>
              <p:spPr>
                <a:xfrm flipH="1">
                  <a:off x="8129588" y="2587625"/>
                  <a:ext cx="240506" cy="1217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6CAAD013-DCF2-4F1E-8322-2FE92818E16B}"/>
                    </a:ext>
                  </a:extLst>
                </p:cNvPr>
                <p:cNvCxnSpPr>
                  <a:cxnSpLocks/>
                </p:cNvCxnSpPr>
                <p:nvPr/>
              </p:nvCxnSpPr>
              <p:spPr>
                <a:xfrm flipH="1">
                  <a:off x="8370094" y="2340769"/>
                  <a:ext cx="245269" cy="2468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CA1D18E4-5C8E-4156-BAD1-FC52CD3CB2C7}"/>
                    </a:ext>
                  </a:extLst>
                </p:cNvPr>
                <p:cNvCxnSpPr/>
                <p:nvPr/>
              </p:nvCxnSpPr>
              <p:spPr>
                <a:xfrm flipH="1">
                  <a:off x="8621713" y="1890906"/>
                  <a:ext cx="238919" cy="4498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3DB3B96E-2EFB-4867-B16C-EF8DD4F05B34}"/>
                    </a:ext>
                  </a:extLst>
                </p:cNvPr>
                <p:cNvCxnSpPr>
                  <a:cxnSpLocks/>
                </p:cNvCxnSpPr>
                <p:nvPr/>
              </p:nvCxnSpPr>
              <p:spPr>
                <a:xfrm flipH="1">
                  <a:off x="8858250" y="1867242"/>
                  <a:ext cx="245269" cy="3048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5875852-C6C8-48F7-8A7B-4182CE19B47E}"/>
                    </a:ext>
                  </a:extLst>
                </p:cNvPr>
                <p:cNvCxnSpPr/>
                <p:nvPr/>
              </p:nvCxnSpPr>
              <p:spPr>
                <a:xfrm flipH="1">
                  <a:off x="9103519" y="1697781"/>
                  <a:ext cx="242887" cy="169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2401DF3-BEB7-42A5-BC1C-785797298056}"/>
                    </a:ext>
                  </a:extLst>
                </p:cNvPr>
                <p:cNvCxnSpPr/>
                <p:nvPr/>
              </p:nvCxnSpPr>
              <p:spPr>
                <a:xfrm flipH="1" flipV="1">
                  <a:off x="9346406" y="1697781"/>
                  <a:ext cx="245269" cy="6751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3AD2FEC-FE75-4D0F-B879-852E581073AA}"/>
                    </a:ext>
                  </a:extLst>
                </p:cNvPr>
                <p:cNvCxnSpPr/>
                <p:nvPr/>
              </p:nvCxnSpPr>
              <p:spPr>
                <a:xfrm flipH="1">
                  <a:off x="9591675" y="1608233"/>
                  <a:ext cx="240506" cy="15706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EC2F45A-561B-44C6-92C4-8E4AA508DC80}"/>
                    </a:ext>
                  </a:extLst>
                </p:cNvPr>
                <p:cNvCxnSpPr/>
                <p:nvPr/>
              </p:nvCxnSpPr>
              <p:spPr>
                <a:xfrm flipH="1">
                  <a:off x="9832181" y="1584510"/>
                  <a:ext cx="245269" cy="237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C094A11-B67F-4D22-A83C-9C7E3356CA15}"/>
                    </a:ext>
                  </a:extLst>
                </p:cNvPr>
                <p:cNvCxnSpPr/>
                <p:nvPr/>
              </p:nvCxnSpPr>
              <p:spPr>
                <a:xfrm flipH="1" flipV="1">
                  <a:off x="10077450" y="1584510"/>
                  <a:ext cx="245269" cy="3221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72" name="Group 171">
                <a:extLst>
                  <a:ext uri="{FF2B5EF4-FFF2-40B4-BE49-F238E27FC236}">
                    <a16:creationId xmlns:a16="http://schemas.microsoft.com/office/drawing/2014/main" id="{D3984192-1B3E-425B-B64A-45139D6070E9}"/>
                  </a:ext>
                </a:extLst>
              </p:cNvPr>
              <p:cNvGrpSpPr/>
              <p:nvPr/>
            </p:nvGrpSpPr>
            <p:grpSpPr>
              <a:xfrm>
                <a:off x="6168893" y="1576890"/>
                <a:ext cx="4146206" cy="1933390"/>
                <a:chOff x="6176513" y="1584510"/>
                <a:chExt cx="4146206" cy="1933390"/>
              </a:xfrm>
            </p:grpSpPr>
            <p:cxnSp>
              <p:nvCxnSpPr>
                <p:cNvPr id="173" name="Straight Connector 172">
                  <a:extLst>
                    <a:ext uri="{FF2B5EF4-FFF2-40B4-BE49-F238E27FC236}">
                      <a16:creationId xmlns:a16="http://schemas.microsoft.com/office/drawing/2014/main" id="{8A98EB6E-666E-48B2-843C-11B5BAB0DE6B}"/>
                    </a:ext>
                  </a:extLst>
                </p:cNvPr>
                <p:cNvCxnSpPr/>
                <p:nvPr/>
              </p:nvCxnSpPr>
              <p:spPr>
                <a:xfrm>
                  <a:off x="6176513" y="3381375"/>
                  <a:ext cx="245718" cy="13652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B029F6E-A358-43B0-9B33-A57253442F32}"/>
                    </a:ext>
                  </a:extLst>
                </p:cNvPr>
                <p:cNvCxnSpPr>
                  <a:cxnSpLocks/>
                </p:cNvCxnSpPr>
                <p:nvPr/>
              </p:nvCxnSpPr>
              <p:spPr>
                <a:xfrm flipH="1">
                  <a:off x="6422231" y="3508226"/>
                  <a:ext cx="245269" cy="967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7058BCF-5A7D-4B67-9C41-6712720C21E7}"/>
                    </a:ext>
                  </a:extLst>
                </p:cNvPr>
                <p:cNvCxnSpPr/>
                <p:nvPr/>
              </p:nvCxnSpPr>
              <p:spPr>
                <a:xfrm flipH="1">
                  <a:off x="6667500" y="3271763"/>
                  <a:ext cx="242888" cy="2364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FCD886D-5150-4E6B-8D76-187EF9031144}"/>
                    </a:ext>
                  </a:extLst>
                </p:cNvPr>
                <p:cNvCxnSpPr/>
                <p:nvPr/>
              </p:nvCxnSpPr>
              <p:spPr>
                <a:xfrm flipH="1" flipV="1">
                  <a:off x="6910388" y="3271763"/>
                  <a:ext cx="242887" cy="3404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24CA397-3C85-405B-84E5-60D489779F01}"/>
                    </a:ext>
                  </a:extLst>
                </p:cNvPr>
                <p:cNvCxnSpPr>
                  <a:cxnSpLocks/>
                </p:cNvCxnSpPr>
                <p:nvPr/>
              </p:nvCxnSpPr>
              <p:spPr>
                <a:xfrm flipH="1">
                  <a:off x="7155656" y="3028950"/>
                  <a:ext cx="242094" cy="27925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1E8C801-599D-4462-AF8F-9AE21AE5A9D9}"/>
                    </a:ext>
                  </a:extLst>
                </p:cNvPr>
                <p:cNvCxnSpPr/>
                <p:nvPr/>
              </p:nvCxnSpPr>
              <p:spPr>
                <a:xfrm flipH="1">
                  <a:off x="7398544" y="3002756"/>
                  <a:ext cx="242887" cy="26194"/>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B8A7854E-197D-42E3-960A-D05FD28E40E9}"/>
                    </a:ext>
                  </a:extLst>
                </p:cNvPr>
                <p:cNvCxnSpPr/>
                <p:nvPr/>
              </p:nvCxnSpPr>
              <p:spPr>
                <a:xfrm flipH="1">
                  <a:off x="7643018" y="2835275"/>
                  <a:ext cx="241301" cy="16748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CC8538A-C3B6-48D7-AD36-857C59E5FE81}"/>
                    </a:ext>
                  </a:extLst>
                </p:cNvPr>
                <p:cNvCxnSpPr/>
                <p:nvPr/>
              </p:nvCxnSpPr>
              <p:spPr>
                <a:xfrm flipH="1">
                  <a:off x="7886700" y="2709366"/>
                  <a:ext cx="242888" cy="12590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51613C86-204A-42C1-A976-70E816ECC5D9}"/>
                    </a:ext>
                  </a:extLst>
                </p:cNvPr>
                <p:cNvCxnSpPr/>
                <p:nvPr/>
              </p:nvCxnSpPr>
              <p:spPr>
                <a:xfrm flipH="1">
                  <a:off x="8129588" y="2587625"/>
                  <a:ext cx="240506" cy="12174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610657AD-2AC5-425E-8C9C-66CFAB5F9BC2}"/>
                    </a:ext>
                  </a:extLst>
                </p:cNvPr>
                <p:cNvCxnSpPr>
                  <a:cxnSpLocks/>
                </p:cNvCxnSpPr>
                <p:nvPr/>
              </p:nvCxnSpPr>
              <p:spPr>
                <a:xfrm flipH="1">
                  <a:off x="8370094" y="2340769"/>
                  <a:ext cx="245269" cy="24685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41FBA5C-861C-43C3-A530-A48DFD8C0F8D}"/>
                    </a:ext>
                  </a:extLst>
                </p:cNvPr>
                <p:cNvCxnSpPr/>
                <p:nvPr/>
              </p:nvCxnSpPr>
              <p:spPr>
                <a:xfrm flipH="1">
                  <a:off x="8621713" y="1890906"/>
                  <a:ext cx="238919" cy="44986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6BA9D2D-F461-44B7-9456-78DFA6FAA73A}"/>
                    </a:ext>
                  </a:extLst>
                </p:cNvPr>
                <p:cNvCxnSpPr>
                  <a:cxnSpLocks/>
                </p:cNvCxnSpPr>
                <p:nvPr/>
              </p:nvCxnSpPr>
              <p:spPr>
                <a:xfrm flipH="1">
                  <a:off x="8858250" y="1867242"/>
                  <a:ext cx="245269" cy="3048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5892BD9-3405-4EA4-BF3C-D9D6C5B5D840}"/>
                    </a:ext>
                  </a:extLst>
                </p:cNvPr>
                <p:cNvCxnSpPr/>
                <p:nvPr/>
              </p:nvCxnSpPr>
              <p:spPr>
                <a:xfrm flipH="1">
                  <a:off x="9103519" y="1697781"/>
                  <a:ext cx="242887" cy="16946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2573CF5-2BC9-40DE-8631-71FCA28C2B37}"/>
                    </a:ext>
                  </a:extLst>
                </p:cNvPr>
                <p:cNvCxnSpPr/>
                <p:nvPr/>
              </p:nvCxnSpPr>
              <p:spPr>
                <a:xfrm flipH="1" flipV="1">
                  <a:off x="9346406" y="1697781"/>
                  <a:ext cx="245269" cy="6751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4F0AF6D-98CC-45CE-9E19-72AAED0E8F2B}"/>
                    </a:ext>
                  </a:extLst>
                </p:cNvPr>
                <p:cNvCxnSpPr/>
                <p:nvPr/>
              </p:nvCxnSpPr>
              <p:spPr>
                <a:xfrm flipH="1">
                  <a:off x="9591675" y="1608233"/>
                  <a:ext cx="240506" cy="157067"/>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C8C7D2E-6774-4690-94FA-2661FB950DD9}"/>
                    </a:ext>
                  </a:extLst>
                </p:cNvPr>
                <p:cNvCxnSpPr/>
                <p:nvPr/>
              </p:nvCxnSpPr>
              <p:spPr>
                <a:xfrm flipH="1">
                  <a:off x="9832181" y="1584510"/>
                  <a:ext cx="245269" cy="237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D130DC5-4BE2-4A97-B07E-C5CA12A4D32C}"/>
                    </a:ext>
                  </a:extLst>
                </p:cNvPr>
                <p:cNvCxnSpPr/>
                <p:nvPr/>
              </p:nvCxnSpPr>
              <p:spPr>
                <a:xfrm flipH="1" flipV="1">
                  <a:off x="10077450" y="1584510"/>
                  <a:ext cx="245269" cy="3221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07" name="Group 206">
              <a:extLst>
                <a:ext uri="{FF2B5EF4-FFF2-40B4-BE49-F238E27FC236}">
                  <a16:creationId xmlns:a16="http://schemas.microsoft.com/office/drawing/2014/main" id="{6554BE6B-1F7C-4AA6-A5BD-FA0AF4ABEF68}"/>
                </a:ext>
              </a:extLst>
            </p:cNvPr>
            <p:cNvGrpSpPr/>
            <p:nvPr/>
          </p:nvGrpSpPr>
          <p:grpSpPr>
            <a:xfrm>
              <a:off x="7487798" y="2050208"/>
              <a:ext cx="4158906" cy="1826913"/>
              <a:chOff x="6163813" y="1978819"/>
              <a:chExt cx="4158906" cy="1826913"/>
            </a:xfrm>
          </p:grpSpPr>
          <p:grpSp>
            <p:nvGrpSpPr>
              <p:cNvPr id="208" name="Group 207">
                <a:extLst>
                  <a:ext uri="{FF2B5EF4-FFF2-40B4-BE49-F238E27FC236}">
                    <a16:creationId xmlns:a16="http://schemas.microsoft.com/office/drawing/2014/main" id="{89E30BEB-6343-47A6-BDA5-F4E90D4527A5}"/>
                  </a:ext>
                </a:extLst>
              </p:cNvPr>
              <p:cNvGrpSpPr/>
              <p:nvPr/>
            </p:nvGrpSpPr>
            <p:grpSpPr>
              <a:xfrm>
                <a:off x="6176513" y="1988344"/>
                <a:ext cx="4146206" cy="1817388"/>
                <a:chOff x="6176513" y="1988344"/>
                <a:chExt cx="4146206" cy="1817388"/>
              </a:xfrm>
            </p:grpSpPr>
            <p:cxnSp>
              <p:nvCxnSpPr>
                <p:cNvPr id="227" name="Straight Connector 226">
                  <a:extLst>
                    <a:ext uri="{FF2B5EF4-FFF2-40B4-BE49-F238E27FC236}">
                      <a16:creationId xmlns:a16="http://schemas.microsoft.com/office/drawing/2014/main" id="{4ADA960E-DA74-439E-84C3-0A0C1C9E42E8}"/>
                    </a:ext>
                  </a:extLst>
                </p:cNvPr>
                <p:cNvCxnSpPr>
                  <a:cxnSpLocks/>
                </p:cNvCxnSpPr>
                <p:nvPr/>
              </p:nvCxnSpPr>
              <p:spPr>
                <a:xfrm flipV="1">
                  <a:off x="6176513" y="3800475"/>
                  <a:ext cx="245718" cy="52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742DD2EC-266D-4A42-B955-ABD8D4056BD7}"/>
                    </a:ext>
                  </a:extLst>
                </p:cNvPr>
                <p:cNvCxnSpPr/>
                <p:nvPr/>
              </p:nvCxnSpPr>
              <p:spPr>
                <a:xfrm flipH="1">
                  <a:off x="6422231" y="3757613"/>
                  <a:ext cx="242888" cy="42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213875E-C92A-43E5-A73A-E66CEBB65E5D}"/>
                    </a:ext>
                  </a:extLst>
                </p:cNvPr>
                <p:cNvCxnSpPr/>
                <p:nvPr/>
              </p:nvCxnSpPr>
              <p:spPr>
                <a:xfrm flipH="1">
                  <a:off x="6665119" y="3702844"/>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BD5212D9-E2F3-4F71-B4FF-665831DB9D88}"/>
                    </a:ext>
                  </a:extLst>
                </p:cNvPr>
                <p:cNvCxnSpPr/>
                <p:nvPr/>
              </p:nvCxnSpPr>
              <p:spPr>
                <a:xfrm flipH="1">
                  <a:off x="6910388" y="3493294"/>
                  <a:ext cx="242887" cy="2095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48369728-74F1-4F02-B73F-5E36E6830343}"/>
                    </a:ext>
                  </a:extLst>
                </p:cNvPr>
                <p:cNvCxnSpPr>
                  <a:cxnSpLocks/>
                </p:cNvCxnSpPr>
                <p:nvPr/>
              </p:nvCxnSpPr>
              <p:spPr>
                <a:xfrm flipH="1">
                  <a:off x="7153275" y="3419475"/>
                  <a:ext cx="245269" cy="738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2B0C2BF5-6F57-40BD-AC1F-1618195CFDC4}"/>
                    </a:ext>
                  </a:extLst>
                </p:cNvPr>
                <p:cNvCxnSpPr/>
                <p:nvPr/>
              </p:nvCxnSpPr>
              <p:spPr>
                <a:xfrm flipH="1">
                  <a:off x="7398544" y="3290888"/>
                  <a:ext cx="242887" cy="128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A75B34C6-068A-40BA-A668-C39626324F0D}"/>
                    </a:ext>
                  </a:extLst>
                </p:cNvPr>
                <p:cNvCxnSpPr/>
                <p:nvPr/>
              </p:nvCxnSpPr>
              <p:spPr>
                <a:xfrm flipH="1">
                  <a:off x="7641431" y="3012281"/>
                  <a:ext cx="242888" cy="2786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4A5298A-3335-408F-AC36-E9742696AD43}"/>
                    </a:ext>
                  </a:extLst>
                </p:cNvPr>
                <p:cNvCxnSpPr/>
                <p:nvPr/>
              </p:nvCxnSpPr>
              <p:spPr>
                <a:xfrm flipH="1">
                  <a:off x="7884319" y="2897981"/>
                  <a:ext cx="245269"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4B7404D7-9E97-4C76-804A-401099C5B355}"/>
                    </a:ext>
                  </a:extLst>
                </p:cNvPr>
                <p:cNvCxnSpPr/>
                <p:nvPr/>
              </p:nvCxnSpPr>
              <p:spPr>
                <a:xfrm flipH="1">
                  <a:off x="8129588" y="2483644"/>
                  <a:ext cx="240506" cy="4143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CFF235D-4646-4224-A6CB-520B364A1323}"/>
                    </a:ext>
                  </a:extLst>
                </p:cNvPr>
                <p:cNvCxnSpPr/>
                <p:nvPr/>
              </p:nvCxnSpPr>
              <p:spPr>
                <a:xfrm flipH="1">
                  <a:off x="8370094" y="2331244"/>
                  <a:ext cx="245269"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C622DEA2-B5B1-40C4-A1FB-53D711A138C7}"/>
                    </a:ext>
                  </a:extLst>
                </p:cNvPr>
                <p:cNvCxnSpPr/>
                <p:nvPr/>
              </p:nvCxnSpPr>
              <p:spPr>
                <a:xfrm flipH="1">
                  <a:off x="8615363" y="2093119"/>
                  <a:ext cx="242887" cy="2381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E8362C0B-940C-4BC0-96B6-CD6FBCB4E3E4}"/>
                    </a:ext>
                  </a:extLst>
                </p:cNvPr>
                <p:cNvCxnSpPr/>
                <p:nvPr/>
              </p:nvCxnSpPr>
              <p:spPr>
                <a:xfrm flipH="1" flipV="1">
                  <a:off x="8858250" y="2093119"/>
                  <a:ext cx="245269"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3146D365-6BB0-4317-9C18-4E815D92DC20}"/>
                    </a:ext>
                  </a:extLst>
                </p:cNvPr>
                <p:cNvCxnSpPr/>
                <p:nvPr/>
              </p:nvCxnSpPr>
              <p:spPr>
                <a:xfrm flipH="1">
                  <a:off x="9103519" y="1988344"/>
                  <a:ext cx="242887" cy="180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DF6D25C6-9384-431D-A392-FCE86A9744FC}"/>
                    </a:ext>
                  </a:extLst>
                </p:cNvPr>
                <p:cNvCxnSpPr/>
                <p:nvPr/>
              </p:nvCxnSpPr>
              <p:spPr>
                <a:xfrm flipH="1" flipV="1">
                  <a:off x="9346406" y="1988344"/>
                  <a:ext cx="245269" cy="83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9C0C5438-3574-437E-9352-5995D80CED4D}"/>
                    </a:ext>
                  </a:extLst>
                </p:cNvPr>
                <p:cNvCxnSpPr/>
                <p:nvPr/>
              </p:nvCxnSpPr>
              <p:spPr>
                <a:xfrm flipH="1" flipV="1">
                  <a:off x="9591675" y="2071688"/>
                  <a:ext cx="240506" cy="3024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7AAC4033-20E4-430E-BC1E-FAC1A66F1992}"/>
                    </a:ext>
                  </a:extLst>
                </p:cNvPr>
                <p:cNvCxnSpPr/>
                <p:nvPr/>
              </p:nvCxnSpPr>
              <p:spPr>
                <a:xfrm flipH="1" flipV="1">
                  <a:off x="9832181" y="2374106"/>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0B22544-4FD3-4D48-9012-C4C9884BA029}"/>
                    </a:ext>
                  </a:extLst>
                </p:cNvPr>
                <p:cNvCxnSpPr/>
                <p:nvPr/>
              </p:nvCxnSpPr>
              <p:spPr>
                <a:xfrm flipH="1" flipV="1">
                  <a:off x="10077450" y="2428875"/>
                  <a:ext cx="245269" cy="952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9" name="Group 208">
                <a:extLst>
                  <a:ext uri="{FF2B5EF4-FFF2-40B4-BE49-F238E27FC236}">
                    <a16:creationId xmlns:a16="http://schemas.microsoft.com/office/drawing/2014/main" id="{3A514AB9-A8D7-4DDB-ADF0-FD3CB6515B96}"/>
                  </a:ext>
                </a:extLst>
              </p:cNvPr>
              <p:cNvGrpSpPr/>
              <p:nvPr/>
            </p:nvGrpSpPr>
            <p:grpSpPr>
              <a:xfrm>
                <a:off x="6163813" y="1978819"/>
                <a:ext cx="4146206" cy="1817388"/>
                <a:chOff x="6176513" y="1988344"/>
                <a:chExt cx="4146206" cy="1817388"/>
              </a:xfrm>
            </p:grpSpPr>
            <p:cxnSp>
              <p:nvCxnSpPr>
                <p:cNvPr id="210" name="Straight Connector 209">
                  <a:extLst>
                    <a:ext uri="{FF2B5EF4-FFF2-40B4-BE49-F238E27FC236}">
                      <a16:creationId xmlns:a16="http://schemas.microsoft.com/office/drawing/2014/main" id="{3F950659-EA3C-40B5-99AB-7DA5FCF0BCA7}"/>
                    </a:ext>
                  </a:extLst>
                </p:cNvPr>
                <p:cNvCxnSpPr>
                  <a:cxnSpLocks/>
                </p:cNvCxnSpPr>
                <p:nvPr/>
              </p:nvCxnSpPr>
              <p:spPr>
                <a:xfrm flipV="1">
                  <a:off x="6176513" y="3800475"/>
                  <a:ext cx="245718" cy="52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0C1E8ED-9C15-4747-B323-049F6F784C18}"/>
                    </a:ext>
                  </a:extLst>
                </p:cNvPr>
                <p:cNvCxnSpPr/>
                <p:nvPr/>
              </p:nvCxnSpPr>
              <p:spPr>
                <a:xfrm flipH="1">
                  <a:off x="6422231" y="3757613"/>
                  <a:ext cx="242888" cy="42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DD4828B-9545-425C-8E00-B4E6E007BEA7}"/>
                    </a:ext>
                  </a:extLst>
                </p:cNvPr>
                <p:cNvCxnSpPr/>
                <p:nvPr/>
              </p:nvCxnSpPr>
              <p:spPr>
                <a:xfrm flipH="1">
                  <a:off x="6665119" y="3702844"/>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47E45280-0948-4D7B-8607-1D6D1CE8B577}"/>
                    </a:ext>
                  </a:extLst>
                </p:cNvPr>
                <p:cNvCxnSpPr/>
                <p:nvPr/>
              </p:nvCxnSpPr>
              <p:spPr>
                <a:xfrm flipH="1">
                  <a:off x="6910388" y="3493294"/>
                  <a:ext cx="242887" cy="2095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DCFB32E-40A1-4DAF-84A3-9170FDCB8A6E}"/>
                    </a:ext>
                  </a:extLst>
                </p:cNvPr>
                <p:cNvCxnSpPr>
                  <a:cxnSpLocks/>
                </p:cNvCxnSpPr>
                <p:nvPr/>
              </p:nvCxnSpPr>
              <p:spPr>
                <a:xfrm flipH="1">
                  <a:off x="7153275" y="3419475"/>
                  <a:ext cx="245269" cy="738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4D25AD5D-B8FC-4087-A149-38705C40E769}"/>
                    </a:ext>
                  </a:extLst>
                </p:cNvPr>
                <p:cNvCxnSpPr/>
                <p:nvPr/>
              </p:nvCxnSpPr>
              <p:spPr>
                <a:xfrm flipH="1">
                  <a:off x="7398544" y="3290888"/>
                  <a:ext cx="242887" cy="1285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1C5BD98-F580-4D8D-A97B-C24FDB01D9FA}"/>
                    </a:ext>
                  </a:extLst>
                </p:cNvPr>
                <p:cNvCxnSpPr/>
                <p:nvPr/>
              </p:nvCxnSpPr>
              <p:spPr>
                <a:xfrm flipH="1">
                  <a:off x="7641431" y="3012281"/>
                  <a:ext cx="242888" cy="27860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318FA85B-56F9-4D0D-91EF-B08E673F1A7D}"/>
                    </a:ext>
                  </a:extLst>
                </p:cNvPr>
                <p:cNvCxnSpPr/>
                <p:nvPr/>
              </p:nvCxnSpPr>
              <p:spPr>
                <a:xfrm flipH="1">
                  <a:off x="7884319" y="2897981"/>
                  <a:ext cx="245269" cy="114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B05710F8-9276-4B65-903C-4DF40AE426CB}"/>
                    </a:ext>
                  </a:extLst>
                </p:cNvPr>
                <p:cNvCxnSpPr/>
                <p:nvPr/>
              </p:nvCxnSpPr>
              <p:spPr>
                <a:xfrm flipH="1">
                  <a:off x="8129588" y="2483644"/>
                  <a:ext cx="240506" cy="4143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9DCC68F0-CEA4-4190-93BD-E6C30C53D382}"/>
                    </a:ext>
                  </a:extLst>
                </p:cNvPr>
                <p:cNvCxnSpPr/>
                <p:nvPr/>
              </p:nvCxnSpPr>
              <p:spPr>
                <a:xfrm flipH="1">
                  <a:off x="8370094" y="2331244"/>
                  <a:ext cx="245269" cy="15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677629CA-8313-4BBD-B1A0-170E1FD2BD3D}"/>
                    </a:ext>
                  </a:extLst>
                </p:cNvPr>
                <p:cNvCxnSpPr/>
                <p:nvPr/>
              </p:nvCxnSpPr>
              <p:spPr>
                <a:xfrm flipH="1">
                  <a:off x="8615363" y="2093119"/>
                  <a:ext cx="242887" cy="23812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54B2752-95C1-4AD9-8D7E-F38E0AD93604}"/>
                    </a:ext>
                  </a:extLst>
                </p:cNvPr>
                <p:cNvCxnSpPr/>
                <p:nvPr/>
              </p:nvCxnSpPr>
              <p:spPr>
                <a:xfrm flipH="1" flipV="1">
                  <a:off x="8858250" y="2093119"/>
                  <a:ext cx="245269" cy="76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4459D98E-80D8-4368-B822-C783E9756DDF}"/>
                    </a:ext>
                  </a:extLst>
                </p:cNvPr>
                <p:cNvCxnSpPr/>
                <p:nvPr/>
              </p:nvCxnSpPr>
              <p:spPr>
                <a:xfrm flipH="1">
                  <a:off x="9103519" y="1988344"/>
                  <a:ext cx="242887" cy="1809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E43A3A3D-EE06-43E5-ABBB-EB775B8E1981}"/>
                    </a:ext>
                  </a:extLst>
                </p:cNvPr>
                <p:cNvCxnSpPr/>
                <p:nvPr/>
              </p:nvCxnSpPr>
              <p:spPr>
                <a:xfrm flipH="1" flipV="1">
                  <a:off x="9346406" y="1988344"/>
                  <a:ext cx="245269" cy="83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F5CDB5D-7F59-4924-9C17-823E17212E88}"/>
                    </a:ext>
                  </a:extLst>
                </p:cNvPr>
                <p:cNvCxnSpPr/>
                <p:nvPr/>
              </p:nvCxnSpPr>
              <p:spPr>
                <a:xfrm flipH="1" flipV="1">
                  <a:off x="9591675" y="2071688"/>
                  <a:ext cx="240506" cy="30241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15A00FC-E1A6-47A7-B022-6D977C104296}"/>
                    </a:ext>
                  </a:extLst>
                </p:cNvPr>
                <p:cNvCxnSpPr/>
                <p:nvPr/>
              </p:nvCxnSpPr>
              <p:spPr>
                <a:xfrm flipH="1" flipV="1">
                  <a:off x="9832181" y="2374106"/>
                  <a:ext cx="245269" cy="5476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954FAAD-2B40-4EAF-84E9-6ECCE25F4F1D}"/>
                    </a:ext>
                  </a:extLst>
                </p:cNvPr>
                <p:cNvCxnSpPr/>
                <p:nvPr/>
              </p:nvCxnSpPr>
              <p:spPr>
                <a:xfrm flipH="1" flipV="1">
                  <a:off x="10077450" y="2428875"/>
                  <a:ext cx="245269" cy="9525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sp>
        <p:nvSpPr>
          <p:cNvPr id="245" name="TextBox 244">
            <a:extLst>
              <a:ext uri="{FF2B5EF4-FFF2-40B4-BE49-F238E27FC236}">
                <a16:creationId xmlns:a16="http://schemas.microsoft.com/office/drawing/2014/main" id="{0B6DCCDD-AA71-4E64-8F97-0189E792714E}"/>
              </a:ext>
            </a:extLst>
          </p:cNvPr>
          <p:cNvSpPr txBox="1"/>
          <p:nvPr/>
        </p:nvSpPr>
        <p:spPr>
          <a:xfrm>
            <a:off x="933450" y="1786812"/>
            <a:ext cx="4867792" cy="3373359"/>
          </a:xfrm>
          <a:prstGeom prst="rect">
            <a:avLst/>
          </a:prstGeom>
          <a:noFill/>
        </p:spPr>
        <p:txBody>
          <a:bodyPr wrap="square" rtlCol="0" anchor="t">
            <a:spAutoFit/>
          </a:bodyPr>
          <a:lstStyle/>
          <a:p>
            <a:pPr>
              <a:lnSpc>
                <a:spcPct val="150000"/>
              </a:lnSpc>
            </a:pPr>
            <a:r>
              <a:rPr lang="en-US" dirty="0"/>
              <a:t>Over the same period of time where the United Sates as a whole was seeing massive increases in opioid-related deaths, the state of Washington was beginning to see a significant decline. Among many efforts made in the state was the </a:t>
            </a:r>
            <a:r>
              <a:rPr lang="en-US" dirty="0">
                <a:solidFill>
                  <a:schemeClr val="accent1"/>
                </a:solidFill>
              </a:rPr>
              <a:t>implementation of the Collective Platform across the state with the first hospital coming online in 2008</a:t>
            </a:r>
            <a:r>
              <a:rPr lang="en-US" dirty="0"/>
              <a:t>.</a:t>
            </a:r>
          </a:p>
        </p:txBody>
      </p:sp>
    </p:spTree>
    <p:extLst>
      <p:ext uri="{BB962C8B-B14F-4D97-AF65-F5344CB8AC3E}">
        <p14:creationId xmlns:p14="http://schemas.microsoft.com/office/powerpoint/2010/main" val="303855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6D3B-449C-4DDC-99A9-632675EBB470}"/>
              </a:ext>
            </a:extLst>
          </p:cNvPr>
          <p:cNvSpPr>
            <a:spLocks noGrp="1"/>
          </p:cNvSpPr>
          <p:nvPr>
            <p:ph type="title"/>
          </p:nvPr>
        </p:nvSpPr>
        <p:spPr/>
        <p:txBody>
          <a:bodyPr/>
          <a:lstStyle/>
          <a:p>
            <a:r>
              <a:rPr lang="en-US" dirty="0"/>
              <a:t>Collaboration as a Radical Approach to the Opioid Epidemic</a:t>
            </a:r>
          </a:p>
        </p:txBody>
      </p:sp>
      <p:sp>
        <p:nvSpPr>
          <p:cNvPr id="3" name="TextBox 2">
            <a:extLst>
              <a:ext uri="{FF2B5EF4-FFF2-40B4-BE49-F238E27FC236}">
                <a16:creationId xmlns:a16="http://schemas.microsoft.com/office/drawing/2014/main" id="{0E04E978-2B0E-4D79-81CB-74022CF7FD61}"/>
              </a:ext>
            </a:extLst>
          </p:cNvPr>
          <p:cNvSpPr txBox="1"/>
          <p:nvPr/>
        </p:nvSpPr>
        <p:spPr>
          <a:xfrm>
            <a:off x="933450" y="1742958"/>
            <a:ext cx="4543423" cy="3788858"/>
          </a:xfrm>
          <a:prstGeom prst="rect">
            <a:avLst/>
          </a:prstGeom>
          <a:noFill/>
        </p:spPr>
        <p:txBody>
          <a:bodyPr wrap="square" rtlCol="0" anchor="t">
            <a:spAutoFit/>
          </a:bodyPr>
          <a:lstStyle/>
          <a:p>
            <a:pPr>
              <a:lnSpc>
                <a:spcPct val="150000"/>
              </a:lnSpc>
            </a:pPr>
            <a:r>
              <a:rPr lang="en-US" dirty="0"/>
              <a:t>Collective has implemented a variety of features available nation-wide in addition to region-specific efforts designed to combat the unique needs of each state, all as a means to continue combatting the opioid epidemic. All of these efforts are about enabling and/or automating collaboration between points of care to ensure providers have the entire care continuum’s knowledge at their fingertips.</a:t>
            </a:r>
          </a:p>
        </p:txBody>
      </p:sp>
      <p:cxnSp>
        <p:nvCxnSpPr>
          <p:cNvPr id="5" name="Straight Connector 4">
            <a:extLst>
              <a:ext uri="{FF2B5EF4-FFF2-40B4-BE49-F238E27FC236}">
                <a16:creationId xmlns:a16="http://schemas.microsoft.com/office/drawing/2014/main" id="{443491C6-4C9E-40DF-9CA7-EBDF95569A08}"/>
              </a:ext>
            </a:extLst>
          </p:cNvPr>
          <p:cNvCxnSpPr>
            <a:cxnSpLocks/>
          </p:cNvCxnSpPr>
          <p:nvPr/>
        </p:nvCxnSpPr>
        <p:spPr>
          <a:xfrm>
            <a:off x="5857875" y="1356150"/>
            <a:ext cx="0" cy="469582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6748D3-5053-48BF-9E1D-760C92CA3412}"/>
              </a:ext>
            </a:extLst>
          </p:cNvPr>
          <p:cNvSpPr txBox="1"/>
          <p:nvPr/>
        </p:nvSpPr>
        <p:spPr>
          <a:xfrm>
            <a:off x="6266934" y="1466849"/>
            <a:ext cx="4893499" cy="1631216"/>
          </a:xfrm>
          <a:prstGeom prst="rect">
            <a:avLst/>
          </a:prstGeom>
          <a:noFill/>
        </p:spPr>
        <p:txBody>
          <a:bodyPr wrap="square" rtlCol="0">
            <a:spAutoFit/>
          </a:bodyPr>
          <a:lstStyle/>
          <a:p>
            <a:r>
              <a:rPr lang="en-US" dirty="0">
                <a:solidFill>
                  <a:schemeClr val="accent1"/>
                </a:solidFill>
                <a:latin typeface="+mj-lt"/>
              </a:rPr>
              <a:t>Collective Platform</a:t>
            </a:r>
            <a:br>
              <a:rPr lang="en-US" dirty="0"/>
            </a:br>
            <a:endParaRPr lang="en-US" sz="500" dirty="0"/>
          </a:p>
          <a:p>
            <a:pPr marL="285750" indent="-171450">
              <a:buFont typeface="Arial" panose="020B0604020202020204" pitchFamily="34" charset="0"/>
              <a:buChar char="•"/>
            </a:pPr>
            <a:r>
              <a:rPr lang="en-US" sz="1600" dirty="0"/>
              <a:t>Insights into both the patient’s history and plans for future care</a:t>
            </a:r>
            <a:br>
              <a:rPr lang="en-US" sz="1600" dirty="0"/>
            </a:br>
            <a:endParaRPr lang="en-US" sz="900" dirty="0"/>
          </a:p>
          <a:p>
            <a:pPr marL="285750" indent="-171450">
              <a:buFont typeface="Arial" panose="020B0604020202020204" pitchFamily="34" charset="0"/>
              <a:buChar char="•"/>
            </a:pPr>
            <a:r>
              <a:rPr lang="en-US" sz="1600" dirty="0"/>
              <a:t>Direct connections to state PDMPs, with automated querying and delivery of results</a:t>
            </a:r>
          </a:p>
        </p:txBody>
      </p:sp>
      <p:sp>
        <p:nvSpPr>
          <p:cNvPr id="8" name="TextBox 7">
            <a:extLst>
              <a:ext uri="{FF2B5EF4-FFF2-40B4-BE49-F238E27FC236}">
                <a16:creationId xmlns:a16="http://schemas.microsoft.com/office/drawing/2014/main" id="{FDED0496-3F94-4D65-A515-35FE49C45917}"/>
              </a:ext>
            </a:extLst>
          </p:cNvPr>
          <p:cNvSpPr txBox="1"/>
          <p:nvPr/>
        </p:nvSpPr>
        <p:spPr>
          <a:xfrm>
            <a:off x="6266933" y="3241683"/>
            <a:ext cx="4893499" cy="2800767"/>
          </a:xfrm>
          <a:prstGeom prst="rect">
            <a:avLst/>
          </a:prstGeom>
          <a:noFill/>
        </p:spPr>
        <p:txBody>
          <a:bodyPr wrap="square" rtlCol="0">
            <a:spAutoFit/>
          </a:bodyPr>
          <a:lstStyle/>
          <a:p>
            <a:r>
              <a:rPr lang="en-US" dirty="0">
                <a:solidFill>
                  <a:schemeClr val="accent1"/>
                </a:solidFill>
                <a:latin typeface="+mj-lt"/>
              </a:rPr>
              <a:t>Regional Efforts and Prototypes</a:t>
            </a:r>
            <a:br>
              <a:rPr lang="en-US" dirty="0"/>
            </a:br>
            <a:endParaRPr lang="en-US" sz="500" dirty="0"/>
          </a:p>
          <a:p>
            <a:pPr marL="285750" indent="-171450">
              <a:buFont typeface="Arial" panose="020B0604020202020204" pitchFamily="34" charset="0"/>
              <a:buChar char="•"/>
            </a:pPr>
            <a:r>
              <a:rPr lang="en-US" sz="1600" dirty="0"/>
              <a:t>EMS Naloxone administration tracking/reporting</a:t>
            </a:r>
            <a:br>
              <a:rPr lang="en-US" sz="1600" dirty="0"/>
            </a:br>
            <a:endParaRPr lang="en-US" sz="900" dirty="0"/>
          </a:p>
          <a:p>
            <a:pPr marL="285750" indent="-171450">
              <a:buFont typeface="Arial" panose="020B0604020202020204" pitchFamily="34" charset="0"/>
              <a:buChar char="•"/>
            </a:pPr>
            <a:r>
              <a:rPr lang="en-US" sz="1600" dirty="0"/>
              <a:t>NAS identification and tracking/notification</a:t>
            </a:r>
            <a:br>
              <a:rPr lang="en-US" sz="1600" dirty="0"/>
            </a:br>
            <a:endParaRPr lang="en-US" sz="900" dirty="0"/>
          </a:p>
          <a:p>
            <a:pPr marL="285750" indent="-171450">
              <a:buFont typeface="Arial" panose="020B0604020202020204" pitchFamily="34" charset="0"/>
              <a:buChar char="•"/>
            </a:pPr>
            <a:r>
              <a:rPr lang="en-US" sz="1600" dirty="0"/>
              <a:t>Prescriber notification upon patient OD</a:t>
            </a:r>
            <a:br>
              <a:rPr lang="en-US" sz="1600" dirty="0"/>
            </a:br>
            <a:endParaRPr lang="en-US" sz="900" dirty="0"/>
          </a:p>
          <a:p>
            <a:pPr marL="285750" indent="-171450">
              <a:buFont typeface="Arial" panose="020B0604020202020204" pitchFamily="34" charset="0"/>
              <a:buChar char="•"/>
            </a:pPr>
            <a:r>
              <a:rPr lang="en-US" sz="1600" dirty="0"/>
              <a:t>Bridging patients with Suboxone administration in the ED to MAT facilities</a:t>
            </a:r>
            <a:br>
              <a:rPr lang="en-US" sz="1600" dirty="0"/>
            </a:br>
            <a:endParaRPr lang="en-US" sz="900" dirty="0"/>
          </a:p>
          <a:p>
            <a:pPr marL="285750" indent="-171450">
              <a:buFont typeface="Arial" panose="020B0604020202020204" pitchFamily="34" charset="0"/>
              <a:buChar char="•"/>
            </a:pPr>
            <a:r>
              <a:rPr lang="en-US" sz="1600" dirty="0"/>
              <a:t>42 CFR Part 2 consent tools to share SUD/OD information between care providers</a:t>
            </a:r>
          </a:p>
        </p:txBody>
      </p:sp>
    </p:spTree>
    <p:extLst>
      <p:ext uri="{BB962C8B-B14F-4D97-AF65-F5344CB8AC3E}">
        <p14:creationId xmlns:p14="http://schemas.microsoft.com/office/powerpoint/2010/main" val="374272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E6B7-74C6-4195-9410-9E8168F991EF}"/>
              </a:ext>
            </a:extLst>
          </p:cNvPr>
          <p:cNvSpPr>
            <a:spLocks noGrp="1"/>
          </p:cNvSpPr>
          <p:nvPr>
            <p:ph type="title"/>
          </p:nvPr>
        </p:nvSpPr>
        <p:spPr/>
        <p:txBody>
          <a:bodyPr/>
          <a:lstStyle/>
          <a:p>
            <a:r>
              <a:rPr lang="en-US" dirty="0"/>
              <a:t>Patient Insights</a:t>
            </a:r>
          </a:p>
        </p:txBody>
      </p:sp>
    </p:spTree>
    <p:extLst>
      <p:ext uri="{BB962C8B-B14F-4D97-AF65-F5344CB8AC3E}">
        <p14:creationId xmlns:p14="http://schemas.microsoft.com/office/powerpoint/2010/main" val="345338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7B81-B8BF-40D2-9AA8-46AEED6AA974}"/>
              </a:ext>
            </a:extLst>
          </p:cNvPr>
          <p:cNvSpPr>
            <a:spLocks noGrp="1"/>
          </p:cNvSpPr>
          <p:nvPr>
            <p:ph type="title"/>
          </p:nvPr>
        </p:nvSpPr>
        <p:spPr/>
        <p:txBody>
          <a:bodyPr/>
          <a:lstStyle/>
          <a:p>
            <a:r>
              <a:rPr lang="en-US" dirty="0"/>
              <a:t>Insights – Collaborative Histories and Future Guidelines </a:t>
            </a:r>
          </a:p>
        </p:txBody>
      </p:sp>
      <p:sp>
        <p:nvSpPr>
          <p:cNvPr id="22" name="TextBox 21">
            <a:extLst>
              <a:ext uri="{FF2B5EF4-FFF2-40B4-BE49-F238E27FC236}">
                <a16:creationId xmlns:a16="http://schemas.microsoft.com/office/drawing/2014/main" id="{9B458AB9-89EC-40AC-B8BC-085D48AA5C7B}"/>
              </a:ext>
            </a:extLst>
          </p:cNvPr>
          <p:cNvSpPr txBox="1"/>
          <p:nvPr/>
        </p:nvSpPr>
        <p:spPr>
          <a:xfrm>
            <a:off x="767755" y="1024312"/>
            <a:ext cx="10639302" cy="4855175"/>
          </a:xfrm>
          <a:prstGeom prst="rect">
            <a:avLst/>
          </a:prstGeom>
          <a:noFill/>
        </p:spPr>
        <p:txBody>
          <a:bodyPr wrap="square" rtlCol="0">
            <a:spAutoFit/>
          </a:bodyPr>
          <a:lstStyle/>
          <a:p>
            <a:r>
              <a:rPr lang="en-US" sz="1600" dirty="0">
                <a:solidFill>
                  <a:schemeClr val="bg2"/>
                </a:solidFill>
              </a:rPr>
              <a:t>Members of the patient’s care team, from all points of care, add Insights (categorized historical notes and ED-targeted care guidelines) to ensure a unified approach to patient interventions, specifically when addressing Substance Use Disorder (SUD) in the ED. Guidelines include information about unique patient complexities; details about whom to collaborate with; and recommendations on when to prescribe, including attached pain contracts when they exist.</a:t>
            </a:r>
            <a:endParaRPr lang="en-US" dirty="0"/>
          </a:p>
          <a:p>
            <a:endParaRPr lang="en-US" dirty="0"/>
          </a:p>
          <a:p>
            <a:r>
              <a:rPr lang="en-US" sz="1400" dirty="0">
                <a:solidFill>
                  <a:schemeClr val="accent5"/>
                </a:solidFill>
                <a:latin typeface="+mj-lt"/>
              </a:rPr>
              <a:t>How Does it Work?</a:t>
            </a:r>
            <a:br>
              <a:rPr lang="en-US" sz="1400" dirty="0"/>
            </a:br>
            <a:endParaRPr lang="en-US" sz="1100" dirty="0"/>
          </a:p>
          <a:p>
            <a:pPr marL="347663" indent="-230188">
              <a:buFont typeface="Arial" panose="020B0604020202020204" pitchFamily="34" charset="0"/>
              <a:buChar char="•"/>
            </a:pPr>
            <a:r>
              <a:rPr lang="en-US" sz="1400" dirty="0"/>
              <a:t>All members of the care team—regardless of setting—are able to access and contribute to histories and guidelines in the Collective Platform at any time, before, during, or after encounters with the patient</a:t>
            </a:r>
            <a:br>
              <a:rPr lang="en-US" sz="1400" dirty="0"/>
            </a:br>
            <a:endParaRPr lang="en-US" sz="1100" dirty="0"/>
          </a:p>
          <a:p>
            <a:pPr marL="347663" indent="-230188">
              <a:buFont typeface="Arial" panose="020B0604020202020204" pitchFamily="34" charset="0"/>
              <a:buChar char="•"/>
            </a:pPr>
            <a:r>
              <a:rPr lang="en-US" sz="1400" dirty="0"/>
              <a:t>Care team members add history bullets and care guidelines in advance of acute encounters in the ED, indicating the patient’s unique needs and factors that contribute to SUD/OUD</a:t>
            </a:r>
            <a:br>
              <a:rPr lang="en-US" sz="1400" dirty="0"/>
            </a:br>
            <a:endParaRPr lang="en-US" sz="1050" dirty="0"/>
          </a:p>
          <a:p>
            <a:pPr marL="347663" indent="-230188">
              <a:buFont typeface="Arial" panose="020B0604020202020204" pitchFamily="34" charset="0"/>
              <a:buChar char="•"/>
            </a:pPr>
            <a:r>
              <a:rPr lang="en-US" sz="1400" dirty="0"/>
              <a:t>Notifications, which include care team details, Insights, PDMP histories, and historical encounter date, are delivered to the ED when the patient presents, directly within existing provide workflows</a:t>
            </a:r>
            <a:br>
              <a:rPr lang="en-US" sz="1400" dirty="0"/>
            </a:br>
            <a:endParaRPr lang="en-US" sz="1100" dirty="0"/>
          </a:p>
          <a:p>
            <a:pPr marL="347663" indent="-230188">
              <a:buFont typeface="Arial" panose="020B0604020202020204" pitchFamily="34" charset="0"/>
              <a:buChar char="•"/>
            </a:pPr>
            <a:r>
              <a:rPr lang="en-US" sz="1400" dirty="0"/>
              <a:t>The Collective Platform tracks when Insights are entered/updated and reports on when patients may require changes to keep information current; also identifies and presents patients who may need Insights added</a:t>
            </a:r>
          </a:p>
          <a:p>
            <a:pPr marL="117475"/>
            <a:endParaRPr lang="en-US" dirty="0"/>
          </a:p>
          <a:p>
            <a:pPr algn="ctr"/>
            <a:r>
              <a:rPr lang="en-US" sz="2000" dirty="0">
                <a:solidFill>
                  <a:schemeClr val="accent1"/>
                </a:solidFill>
                <a:latin typeface="+mj-lt"/>
              </a:rPr>
              <a:t>Care team members all approach interventions with</a:t>
            </a:r>
            <a:br>
              <a:rPr lang="en-US" sz="2000" dirty="0">
                <a:solidFill>
                  <a:schemeClr val="accent1"/>
                </a:solidFill>
                <a:latin typeface="+mj-lt"/>
              </a:rPr>
            </a:br>
            <a:r>
              <a:rPr lang="en-US" sz="2000" dirty="0">
                <a:solidFill>
                  <a:schemeClr val="accent1"/>
                </a:solidFill>
                <a:latin typeface="+mj-lt"/>
              </a:rPr>
              <a:t>a unified course of action and an informed perspective</a:t>
            </a:r>
          </a:p>
        </p:txBody>
      </p:sp>
    </p:spTree>
    <p:extLst>
      <p:ext uri="{BB962C8B-B14F-4D97-AF65-F5344CB8AC3E}">
        <p14:creationId xmlns:p14="http://schemas.microsoft.com/office/powerpoint/2010/main" val="2884084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C64A-BEE5-4F0A-B25A-D1FF19733B2C}"/>
              </a:ext>
            </a:extLst>
          </p:cNvPr>
          <p:cNvSpPr>
            <a:spLocks noGrp="1"/>
          </p:cNvSpPr>
          <p:nvPr>
            <p:ph type="title"/>
          </p:nvPr>
        </p:nvSpPr>
        <p:spPr>
          <a:xfrm>
            <a:off x="505691" y="152796"/>
            <a:ext cx="11159566" cy="982133"/>
          </a:xfrm>
        </p:spPr>
        <p:txBody>
          <a:bodyPr/>
          <a:lstStyle/>
          <a:p>
            <a:r>
              <a:rPr lang="en-US" dirty="0"/>
              <a:t>Insights – Collaborative Histories and Future Guidelines </a:t>
            </a:r>
          </a:p>
        </p:txBody>
      </p:sp>
      <p:sp>
        <p:nvSpPr>
          <p:cNvPr id="3" name="TextBox 2">
            <a:extLst>
              <a:ext uri="{FF2B5EF4-FFF2-40B4-BE49-F238E27FC236}">
                <a16:creationId xmlns:a16="http://schemas.microsoft.com/office/drawing/2014/main" id="{0C280F25-0AA3-48A9-B048-B10DDAB47CF4}"/>
              </a:ext>
            </a:extLst>
          </p:cNvPr>
          <p:cNvSpPr txBox="1"/>
          <p:nvPr/>
        </p:nvSpPr>
        <p:spPr>
          <a:xfrm>
            <a:off x="730565" y="717654"/>
            <a:ext cx="7634462" cy="461665"/>
          </a:xfrm>
          <a:prstGeom prst="rect">
            <a:avLst/>
          </a:prstGeom>
          <a:noFill/>
        </p:spPr>
        <p:txBody>
          <a:bodyPr wrap="none" rtlCol="0">
            <a:spAutoFit/>
          </a:bodyPr>
          <a:lstStyle/>
          <a:p>
            <a:r>
              <a:rPr lang="en-US" sz="2400" dirty="0">
                <a:solidFill>
                  <a:schemeClr val="bg2"/>
                </a:solidFill>
                <a:latin typeface="+mj-lt"/>
              </a:rPr>
              <a:t>Care History Example – Collaborative, Aggregate Background</a:t>
            </a:r>
          </a:p>
        </p:txBody>
      </p:sp>
      <p:sp>
        <p:nvSpPr>
          <p:cNvPr id="6" name="TextBox 5">
            <a:extLst>
              <a:ext uri="{FF2B5EF4-FFF2-40B4-BE49-F238E27FC236}">
                <a16:creationId xmlns:a16="http://schemas.microsoft.com/office/drawing/2014/main" id="{C331F8B2-F0E0-4A79-8029-8AF118089C0D}"/>
              </a:ext>
            </a:extLst>
          </p:cNvPr>
          <p:cNvSpPr txBox="1"/>
          <p:nvPr/>
        </p:nvSpPr>
        <p:spPr>
          <a:xfrm>
            <a:off x="505691" y="1371601"/>
            <a:ext cx="5504049" cy="276999"/>
          </a:xfrm>
          <a:prstGeom prst="rect">
            <a:avLst/>
          </a:prstGeom>
          <a:solidFill>
            <a:schemeClr val="accent1"/>
          </a:solidFill>
          <a:ln>
            <a:solidFill>
              <a:schemeClr val="accent1"/>
            </a:solidFill>
          </a:ln>
        </p:spPr>
        <p:txBody>
          <a:bodyPr wrap="square" rtlCol="0">
            <a:spAutoFit/>
          </a:bodyPr>
          <a:lstStyle/>
          <a:p>
            <a:r>
              <a:rPr lang="en-US" sz="1200" dirty="0">
                <a:solidFill>
                  <a:schemeClr val="bg1"/>
                </a:solidFill>
              </a:rPr>
              <a:t>Medical / Surgical History</a:t>
            </a:r>
          </a:p>
        </p:txBody>
      </p:sp>
      <p:sp>
        <p:nvSpPr>
          <p:cNvPr id="7" name="TextBox 6">
            <a:extLst>
              <a:ext uri="{FF2B5EF4-FFF2-40B4-BE49-F238E27FC236}">
                <a16:creationId xmlns:a16="http://schemas.microsoft.com/office/drawing/2014/main" id="{A8E382F4-B75E-49EE-BC79-233ABE827C31}"/>
              </a:ext>
            </a:extLst>
          </p:cNvPr>
          <p:cNvSpPr txBox="1"/>
          <p:nvPr/>
        </p:nvSpPr>
        <p:spPr>
          <a:xfrm>
            <a:off x="505691" y="1648600"/>
            <a:ext cx="5504049" cy="4570482"/>
          </a:xfrm>
          <a:prstGeom prst="rect">
            <a:avLst/>
          </a:prstGeom>
          <a:solidFill>
            <a:schemeClr val="accent1">
              <a:lumMod val="20000"/>
              <a:lumOff val="80000"/>
            </a:schemeClr>
          </a:solidFill>
          <a:ln>
            <a:solidFill>
              <a:schemeClr val="accent1"/>
            </a:solidFill>
          </a:ln>
        </p:spPr>
        <p:txBody>
          <a:bodyPr wrap="square" rtlCol="0">
            <a:spAutoFit/>
          </a:bodyPr>
          <a:lstStyle/>
          <a:p>
            <a:r>
              <a:rPr lang="en-US" sz="1050" b="1" dirty="0"/>
              <a:t>Medication List </a:t>
            </a:r>
            <a:r>
              <a:rPr lang="en-US" sz="1050" dirty="0"/>
              <a:t>(last updated 8/3/2017)</a:t>
            </a:r>
          </a:p>
          <a:p>
            <a:pPr marL="233363" indent="-111125">
              <a:buFont typeface="Arial" panose="020B0604020202020204" pitchFamily="34" charset="0"/>
              <a:buChar char="•"/>
            </a:pPr>
            <a:r>
              <a:rPr lang="en-US" sz="1050" dirty="0"/>
              <a:t>Ibuprofen, 800 mg TID PRN Migraine</a:t>
            </a:r>
          </a:p>
          <a:p>
            <a:pPr marL="233363" indent="-111125">
              <a:buFont typeface="Arial" panose="020B0604020202020204" pitchFamily="34" charset="0"/>
              <a:buChar char="•"/>
            </a:pPr>
            <a:r>
              <a:rPr lang="en-US" sz="1050" dirty="0"/>
              <a:t>Buprenorphine, 5 mg QD</a:t>
            </a:r>
          </a:p>
          <a:p>
            <a:pPr marL="233363" indent="-111125">
              <a:buFont typeface="Arial" panose="020B0604020202020204" pitchFamily="34" charset="0"/>
              <a:buChar char="•"/>
            </a:pPr>
            <a:r>
              <a:rPr lang="en-US" sz="1050" dirty="0"/>
              <a:t>Olanzapine, 5 mg QD</a:t>
            </a:r>
            <a:br>
              <a:rPr lang="en-US" sz="1050" dirty="0"/>
            </a:br>
            <a:endParaRPr lang="en-US" sz="300" dirty="0"/>
          </a:p>
          <a:p>
            <a:r>
              <a:rPr lang="en-US" sz="1050" b="1" dirty="0"/>
              <a:t>Diagnoses </a:t>
            </a:r>
            <a:r>
              <a:rPr lang="en-US" sz="1050" dirty="0"/>
              <a:t>(last updated 8/3/2017) (EDIE instances only) </a:t>
            </a:r>
          </a:p>
          <a:p>
            <a:pPr marL="233363" indent="-111125">
              <a:buFont typeface="Arial" panose="020B0604020202020204" pitchFamily="34" charset="0"/>
              <a:buChar char="•"/>
            </a:pPr>
            <a:r>
              <a:rPr lang="en-US" sz="1050" dirty="0"/>
              <a:t>Opioid Use Disorder – Severe</a:t>
            </a:r>
          </a:p>
          <a:p>
            <a:pPr marL="233363" indent="-111125">
              <a:buFont typeface="Arial" panose="020B0604020202020204" pitchFamily="34" charset="0"/>
              <a:buChar char="•"/>
            </a:pPr>
            <a:r>
              <a:rPr lang="en-US" sz="1050" dirty="0"/>
              <a:t>On Buprenorphine in Office Based Treatment program at Virginia Life Center </a:t>
            </a:r>
          </a:p>
          <a:p>
            <a:pPr marL="233363" indent="-111125">
              <a:buFont typeface="Arial" panose="020B0604020202020204" pitchFamily="34" charset="0"/>
              <a:buChar char="•"/>
            </a:pPr>
            <a:r>
              <a:rPr lang="en-US" sz="1050" dirty="0"/>
              <a:t>Multiple past rehabilitation in and out patient</a:t>
            </a:r>
            <a:br>
              <a:rPr lang="en-US" sz="1050" dirty="0"/>
            </a:br>
            <a:endParaRPr lang="en-US" sz="300" dirty="0"/>
          </a:p>
          <a:p>
            <a:r>
              <a:rPr lang="en-US" sz="1050" b="1" dirty="0"/>
              <a:t>Alcohol Abuse</a:t>
            </a:r>
            <a:br>
              <a:rPr lang="en-US" sz="1050" dirty="0"/>
            </a:br>
            <a:endParaRPr lang="en-US" sz="300" dirty="0"/>
          </a:p>
          <a:p>
            <a:r>
              <a:rPr lang="en-US" sz="1050" b="1" dirty="0"/>
              <a:t>Tobacco Abuse</a:t>
            </a:r>
            <a:br>
              <a:rPr lang="en-US" sz="1050" dirty="0"/>
            </a:br>
            <a:endParaRPr lang="en-US" sz="300" b="1" dirty="0"/>
          </a:p>
          <a:p>
            <a:r>
              <a:rPr lang="en-US" sz="1050" b="1" dirty="0"/>
              <a:t>Schizophrenia</a:t>
            </a:r>
          </a:p>
          <a:p>
            <a:pPr marL="233363" indent="-111125">
              <a:buFont typeface="Arial" panose="020B0604020202020204" pitchFamily="34" charset="0"/>
              <a:buChar char="•"/>
            </a:pPr>
            <a:r>
              <a:rPr lang="en-US" sz="1050" dirty="0"/>
              <a:t>Past treatment with Quetiapine, Haldol</a:t>
            </a:r>
          </a:p>
          <a:p>
            <a:pPr marL="233363" indent="-111125">
              <a:buFont typeface="Arial" panose="020B0604020202020204" pitchFamily="34" charset="0"/>
              <a:buChar char="•"/>
            </a:pPr>
            <a:r>
              <a:rPr lang="en-US" sz="1050" dirty="0"/>
              <a:t>Currently prescribed Olanzapine; patient endorses non-adherence</a:t>
            </a:r>
          </a:p>
          <a:p>
            <a:pPr marL="233363" indent="-111125">
              <a:buFont typeface="Arial" panose="020B0604020202020204" pitchFamily="34" charset="0"/>
              <a:buChar char="•"/>
            </a:pPr>
            <a:r>
              <a:rPr lang="en-US" sz="1050" dirty="0"/>
              <a:t>Recommended treatment of Valproic acid adjunct with Olanzapine</a:t>
            </a:r>
          </a:p>
          <a:p>
            <a:pPr marL="233363" indent="-111125">
              <a:buFont typeface="Arial" panose="020B0604020202020204" pitchFamily="34" charset="0"/>
              <a:buChar char="•"/>
            </a:pPr>
            <a:r>
              <a:rPr lang="en-US" sz="1050" dirty="0"/>
              <a:t>Former treatment with Universal Mental Health Services (until 2/6/2015)</a:t>
            </a:r>
            <a:br>
              <a:rPr lang="en-US" sz="1050" dirty="0"/>
            </a:br>
            <a:endParaRPr lang="en-US" sz="300" dirty="0"/>
          </a:p>
          <a:p>
            <a:r>
              <a:rPr lang="en-US" sz="1050" b="1" dirty="0"/>
              <a:t>Pregnancy, Subsequent</a:t>
            </a:r>
          </a:p>
          <a:p>
            <a:pPr marL="233363" indent="-111125">
              <a:buFont typeface="Arial" panose="020B0604020202020204" pitchFamily="34" charset="0"/>
              <a:buChar char="•"/>
            </a:pPr>
            <a:r>
              <a:rPr lang="en-US" sz="1050" dirty="0"/>
              <a:t>G3P2</a:t>
            </a:r>
          </a:p>
          <a:p>
            <a:pPr marL="233363" indent="-111125">
              <a:buFont typeface="Arial" panose="020B0604020202020204" pitchFamily="34" charset="0"/>
              <a:buChar char="•"/>
            </a:pPr>
            <a:r>
              <a:rPr lang="en-US" sz="1050" dirty="0"/>
              <a:t>Ob/Gyn: Dr. James Edward Jones, Phone (276) 228-0200</a:t>
            </a:r>
            <a:br>
              <a:rPr lang="en-US" sz="1050" dirty="0"/>
            </a:br>
            <a:endParaRPr lang="en-US" sz="300" dirty="0"/>
          </a:p>
          <a:p>
            <a:r>
              <a:rPr lang="en-US" sz="1050" b="1" dirty="0"/>
              <a:t>Carpal Tunnel, recurrent</a:t>
            </a:r>
          </a:p>
          <a:p>
            <a:pPr marL="233363" indent="-111125">
              <a:buFont typeface="Arial" panose="020B0604020202020204" pitchFamily="34" charset="0"/>
              <a:buChar char="•"/>
            </a:pPr>
            <a:r>
              <a:rPr lang="en-US" sz="1050" dirty="0"/>
              <a:t>Surgery evaluation w Dr. Raghavan 5/7/2017, patient No Show</a:t>
            </a:r>
            <a:br>
              <a:rPr lang="en-US" sz="1050" dirty="0"/>
            </a:br>
            <a:endParaRPr lang="en-US" sz="300" dirty="0"/>
          </a:p>
          <a:p>
            <a:r>
              <a:rPr lang="en-US" sz="1050" b="1" dirty="0"/>
              <a:t>Migraine, recurrent</a:t>
            </a:r>
          </a:p>
          <a:p>
            <a:pPr marL="233363" indent="-111125">
              <a:buFont typeface="Arial" panose="020B0604020202020204" pitchFamily="34" charset="0"/>
              <a:buChar char="•"/>
            </a:pPr>
            <a:r>
              <a:rPr lang="en-US" sz="1050" dirty="0"/>
              <a:t>Treatment currently limited to Ibuprofen; patient endorses Sumatriptan allergy, undocumented.</a:t>
            </a:r>
            <a:br>
              <a:rPr lang="en-US" sz="1050" dirty="0"/>
            </a:br>
            <a:endParaRPr lang="en-US" sz="300" dirty="0"/>
          </a:p>
          <a:p>
            <a:r>
              <a:rPr lang="en-US" sz="1050" b="1" dirty="0"/>
              <a:t>Chronic Back Pain</a:t>
            </a:r>
          </a:p>
          <a:p>
            <a:pPr marL="233363" indent="-111125">
              <a:buFont typeface="Arial" panose="020B0604020202020204" pitchFamily="34" charset="0"/>
              <a:buChar char="•"/>
            </a:pPr>
            <a:r>
              <a:rPr lang="en-US" sz="1050" dirty="0"/>
              <a:t>Multiple negative CTs, last documented at IAH 12/2016, no known trauma</a:t>
            </a:r>
          </a:p>
        </p:txBody>
      </p:sp>
      <p:sp>
        <p:nvSpPr>
          <p:cNvPr id="14" name="TextBox 13">
            <a:extLst>
              <a:ext uri="{FF2B5EF4-FFF2-40B4-BE49-F238E27FC236}">
                <a16:creationId xmlns:a16="http://schemas.microsoft.com/office/drawing/2014/main" id="{C4F239DA-9FDD-4C0D-A87F-3BDB4DD4471C}"/>
              </a:ext>
            </a:extLst>
          </p:cNvPr>
          <p:cNvSpPr txBox="1"/>
          <p:nvPr/>
        </p:nvSpPr>
        <p:spPr>
          <a:xfrm>
            <a:off x="6182262" y="1371601"/>
            <a:ext cx="5504047" cy="276999"/>
          </a:xfrm>
          <a:prstGeom prst="rect">
            <a:avLst/>
          </a:prstGeom>
          <a:solidFill>
            <a:schemeClr val="bg2"/>
          </a:solidFill>
          <a:ln>
            <a:solidFill>
              <a:schemeClr val="bg2"/>
            </a:solidFill>
          </a:ln>
        </p:spPr>
        <p:txBody>
          <a:bodyPr wrap="square" rtlCol="0">
            <a:spAutoFit/>
          </a:bodyPr>
          <a:lstStyle/>
          <a:p>
            <a:r>
              <a:rPr lang="en-US" sz="1200" dirty="0">
                <a:solidFill>
                  <a:schemeClr val="bg1"/>
                </a:solidFill>
              </a:rPr>
              <a:t>Infection / Chronic History</a:t>
            </a:r>
          </a:p>
        </p:txBody>
      </p:sp>
      <p:sp>
        <p:nvSpPr>
          <p:cNvPr id="15" name="TextBox 14">
            <a:extLst>
              <a:ext uri="{FF2B5EF4-FFF2-40B4-BE49-F238E27FC236}">
                <a16:creationId xmlns:a16="http://schemas.microsoft.com/office/drawing/2014/main" id="{7DB93832-9A8D-41EA-8181-84383125A14D}"/>
              </a:ext>
            </a:extLst>
          </p:cNvPr>
          <p:cNvSpPr txBox="1"/>
          <p:nvPr/>
        </p:nvSpPr>
        <p:spPr>
          <a:xfrm>
            <a:off x="6182262" y="1648600"/>
            <a:ext cx="5504047" cy="346249"/>
          </a:xfrm>
          <a:prstGeom prst="rect">
            <a:avLst/>
          </a:prstGeom>
          <a:solidFill>
            <a:schemeClr val="bg2">
              <a:lumMod val="20000"/>
              <a:lumOff val="80000"/>
            </a:schemeClr>
          </a:solidFill>
          <a:ln>
            <a:solidFill>
              <a:schemeClr val="bg2"/>
            </a:solidFill>
          </a:ln>
        </p:spPr>
        <p:txBody>
          <a:bodyPr wrap="square" rtlCol="0">
            <a:spAutoFit/>
          </a:bodyPr>
          <a:lstStyle/>
          <a:p>
            <a:r>
              <a:rPr lang="en-US" sz="1050" b="1" dirty="0"/>
              <a:t>New Diagnosis, Chronic Back Pain</a:t>
            </a:r>
            <a:br>
              <a:rPr lang="en-US" sz="1050" b="1" dirty="0"/>
            </a:br>
            <a:endParaRPr lang="en-US" sz="600" b="1" dirty="0"/>
          </a:p>
        </p:txBody>
      </p:sp>
      <p:sp>
        <p:nvSpPr>
          <p:cNvPr id="20" name="TextBox 19">
            <a:extLst>
              <a:ext uri="{FF2B5EF4-FFF2-40B4-BE49-F238E27FC236}">
                <a16:creationId xmlns:a16="http://schemas.microsoft.com/office/drawing/2014/main" id="{E2A5D65D-3369-45C5-B368-DA84848BCD48}"/>
              </a:ext>
            </a:extLst>
          </p:cNvPr>
          <p:cNvSpPr txBox="1"/>
          <p:nvPr/>
        </p:nvSpPr>
        <p:spPr>
          <a:xfrm>
            <a:off x="6182262" y="2202599"/>
            <a:ext cx="5504047" cy="276999"/>
          </a:xfrm>
          <a:prstGeom prst="rect">
            <a:avLst/>
          </a:prstGeom>
          <a:solidFill>
            <a:schemeClr val="accent5"/>
          </a:solidFill>
          <a:ln>
            <a:solidFill>
              <a:schemeClr val="accent5"/>
            </a:solidFill>
          </a:ln>
        </p:spPr>
        <p:txBody>
          <a:bodyPr wrap="square" rtlCol="0">
            <a:spAutoFit/>
          </a:bodyPr>
          <a:lstStyle/>
          <a:p>
            <a:r>
              <a:rPr lang="en-US" sz="1200" dirty="0">
                <a:solidFill>
                  <a:schemeClr val="bg1"/>
                </a:solidFill>
              </a:rPr>
              <a:t>Behavioral History</a:t>
            </a:r>
          </a:p>
        </p:txBody>
      </p:sp>
      <p:sp>
        <p:nvSpPr>
          <p:cNvPr id="21" name="TextBox 20">
            <a:extLst>
              <a:ext uri="{FF2B5EF4-FFF2-40B4-BE49-F238E27FC236}">
                <a16:creationId xmlns:a16="http://schemas.microsoft.com/office/drawing/2014/main" id="{602194A9-9BA8-497F-B346-A98846805161}"/>
              </a:ext>
            </a:extLst>
          </p:cNvPr>
          <p:cNvSpPr txBox="1"/>
          <p:nvPr/>
        </p:nvSpPr>
        <p:spPr>
          <a:xfrm>
            <a:off x="6182262" y="2479598"/>
            <a:ext cx="5504047" cy="346249"/>
          </a:xfrm>
          <a:prstGeom prst="rect">
            <a:avLst/>
          </a:prstGeom>
          <a:solidFill>
            <a:schemeClr val="accent5">
              <a:lumMod val="20000"/>
              <a:lumOff val="80000"/>
            </a:schemeClr>
          </a:solidFill>
          <a:ln>
            <a:solidFill>
              <a:schemeClr val="accent5"/>
            </a:solidFill>
          </a:ln>
        </p:spPr>
        <p:txBody>
          <a:bodyPr wrap="square" rtlCol="0">
            <a:spAutoFit/>
          </a:bodyPr>
          <a:lstStyle/>
          <a:p>
            <a:r>
              <a:rPr lang="en-US" sz="1050" b="1" dirty="0"/>
              <a:t>New Diagnosis, Schizophrenia</a:t>
            </a:r>
            <a:br>
              <a:rPr lang="en-US" sz="1050" b="1" dirty="0"/>
            </a:br>
            <a:endParaRPr lang="en-US" sz="600" b="1" dirty="0"/>
          </a:p>
        </p:txBody>
      </p:sp>
      <p:sp>
        <p:nvSpPr>
          <p:cNvPr id="22" name="TextBox 21">
            <a:extLst>
              <a:ext uri="{FF2B5EF4-FFF2-40B4-BE49-F238E27FC236}">
                <a16:creationId xmlns:a16="http://schemas.microsoft.com/office/drawing/2014/main" id="{F12EE3DE-53AF-4B8D-AF79-6AC85C3EF76A}"/>
              </a:ext>
            </a:extLst>
          </p:cNvPr>
          <p:cNvSpPr txBox="1"/>
          <p:nvPr/>
        </p:nvSpPr>
        <p:spPr>
          <a:xfrm>
            <a:off x="6182262" y="3016955"/>
            <a:ext cx="5504047" cy="276999"/>
          </a:xfrm>
          <a:prstGeom prst="rect">
            <a:avLst/>
          </a:prstGeom>
          <a:solidFill>
            <a:schemeClr val="accent2"/>
          </a:solidFill>
          <a:ln>
            <a:solidFill>
              <a:schemeClr val="accent2"/>
            </a:solidFill>
          </a:ln>
        </p:spPr>
        <p:txBody>
          <a:bodyPr wrap="square" rtlCol="0">
            <a:spAutoFit/>
          </a:bodyPr>
          <a:lstStyle/>
          <a:p>
            <a:r>
              <a:rPr lang="en-US" sz="1200" dirty="0">
                <a:solidFill>
                  <a:schemeClr val="bg1"/>
                </a:solidFill>
              </a:rPr>
              <a:t>Social History</a:t>
            </a:r>
          </a:p>
        </p:txBody>
      </p:sp>
      <p:sp>
        <p:nvSpPr>
          <p:cNvPr id="23" name="TextBox 22">
            <a:extLst>
              <a:ext uri="{FF2B5EF4-FFF2-40B4-BE49-F238E27FC236}">
                <a16:creationId xmlns:a16="http://schemas.microsoft.com/office/drawing/2014/main" id="{21844CDD-A0D6-4D4A-80E2-E1D4265E99B0}"/>
              </a:ext>
            </a:extLst>
          </p:cNvPr>
          <p:cNvSpPr txBox="1"/>
          <p:nvPr/>
        </p:nvSpPr>
        <p:spPr>
          <a:xfrm>
            <a:off x="6182262" y="3293954"/>
            <a:ext cx="5504047" cy="2231380"/>
          </a:xfrm>
          <a:prstGeom prst="rect">
            <a:avLst/>
          </a:prstGeom>
          <a:solidFill>
            <a:schemeClr val="accent2">
              <a:lumMod val="20000"/>
              <a:lumOff val="80000"/>
            </a:schemeClr>
          </a:solidFill>
          <a:ln>
            <a:solidFill>
              <a:schemeClr val="accent2"/>
            </a:solidFill>
          </a:ln>
        </p:spPr>
        <p:txBody>
          <a:bodyPr wrap="square" rtlCol="0">
            <a:spAutoFit/>
          </a:bodyPr>
          <a:lstStyle/>
          <a:p>
            <a:r>
              <a:rPr lang="en-US" sz="1050" b="1" dirty="0"/>
              <a:t>Housing/Food</a:t>
            </a:r>
          </a:p>
          <a:p>
            <a:pPr marL="233363" indent="-111125">
              <a:buFont typeface="Arial" panose="020B0604020202020204" pitchFamily="34" charset="0"/>
              <a:buChar char="•"/>
            </a:pPr>
            <a:r>
              <a:rPr lang="en-US" sz="1050" dirty="0"/>
              <a:t>Homeless</a:t>
            </a:r>
          </a:p>
          <a:p>
            <a:pPr marL="233363" indent="-111125">
              <a:buFont typeface="Arial" panose="020B0604020202020204" pitchFamily="34" charset="0"/>
              <a:buChar char="•"/>
            </a:pPr>
            <a:r>
              <a:rPr lang="en-US" sz="1050" dirty="0"/>
              <a:t>Last extended stay at St. Anthony’s (May 2017), removed for suspicion of drug use</a:t>
            </a:r>
          </a:p>
          <a:p>
            <a:pPr marL="233363" indent="-111125">
              <a:buFont typeface="Arial" panose="020B0604020202020204" pitchFamily="34" charset="0"/>
              <a:buChar char="•"/>
            </a:pPr>
            <a:r>
              <a:rPr lang="en-US" sz="1050" dirty="0"/>
              <a:t>Chronic food insecurity</a:t>
            </a:r>
          </a:p>
          <a:p>
            <a:pPr marL="233363" indent="-111125">
              <a:buFont typeface="Arial" panose="020B0604020202020204" pitchFamily="34" charset="0"/>
              <a:buChar char="•"/>
            </a:pPr>
            <a:r>
              <a:rPr lang="en-US" sz="1050" dirty="0"/>
              <a:t>Seeks secondary gains such as money, food and shelter</a:t>
            </a:r>
            <a:br>
              <a:rPr lang="en-US" sz="1050" dirty="0"/>
            </a:br>
            <a:br>
              <a:rPr lang="en-US" sz="200" dirty="0"/>
            </a:br>
            <a:endParaRPr lang="en-US" sz="300" dirty="0"/>
          </a:p>
          <a:p>
            <a:r>
              <a:rPr lang="en-US" sz="1050" b="1" dirty="0"/>
              <a:t>Family/Social Network</a:t>
            </a:r>
          </a:p>
          <a:p>
            <a:pPr marL="233363" indent="-111125">
              <a:buFont typeface="Arial" panose="020B0604020202020204" pitchFamily="34" charset="0"/>
              <a:buChar char="•"/>
            </a:pPr>
            <a:r>
              <a:rPr lang="en-US" sz="1050" dirty="0"/>
              <a:t>2 Children in Foster care (contact Virginia Department of Social Services (804) 726-7000, Main Agency); patient has restricted access.</a:t>
            </a:r>
          </a:p>
          <a:p>
            <a:pPr marL="233363" indent="-111125">
              <a:buFont typeface="Arial" panose="020B0604020202020204" pitchFamily="34" charset="0"/>
              <a:buChar char="•"/>
            </a:pPr>
            <a:r>
              <a:rPr lang="en-US" sz="1050" dirty="0"/>
              <a:t>Sister has been past point of contact, Anne </a:t>
            </a:r>
            <a:r>
              <a:rPr lang="en-US" sz="1050" dirty="0" err="1"/>
              <a:t>Taggarts</a:t>
            </a:r>
            <a:r>
              <a:rPr lang="en-US" sz="1050" dirty="0"/>
              <a:t>, cell (804) 775 2756.</a:t>
            </a:r>
            <a:br>
              <a:rPr lang="en-US" sz="1050" dirty="0"/>
            </a:br>
            <a:endParaRPr lang="en-US" sz="300" dirty="0"/>
          </a:p>
          <a:p>
            <a:r>
              <a:rPr lang="en-US" sz="1050" b="1" dirty="0"/>
              <a:t>Transportation</a:t>
            </a:r>
          </a:p>
          <a:p>
            <a:pPr marL="233363" indent="-111125">
              <a:buFont typeface="Arial" panose="020B0604020202020204" pitchFamily="34" charset="0"/>
              <a:buChar char="•"/>
            </a:pPr>
            <a:r>
              <a:rPr lang="en-US" sz="1050" dirty="0"/>
              <a:t>Patient lost driver’s license in 2016</a:t>
            </a:r>
          </a:p>
          <a:p>
            <a:pPr marL="233363" indent="-111125">
              <a:buFont typeface="Arial" panose="020B0604020202020204" pitchFamily="34" charset="0"/>
              <a:buChar char="•"/>
            </a:pPr>
            <a:r>
              <a:rPr lang="en-US" sz="1050" dirty="0"/>
              <a:t>Given municipal bus pass April 2017</a:t>
            </a:r>
            <a:endParaRPr lang="en-US" sz="500" dirty="0"/>
          </a:p>
          <a:p>
            <a:pPr marL="233363" indent="-111125">
              <a:buFont typeface="Arial" panose="020B0604020202020204" pitchFamily="34" charset="0"/>
              <a:buChar char="•"/>
            </a:pPr>
            <a:endParaRPr lang="en-US" sz="500" dirty="0"/>
          </a:p>
        </p:txBody>
      </p:sp>
      <p:sp>
        <p:nvSpPr>
          <p:cNvPr id="4" name="TextBox 3">
            <a:extLst>
              <a:ext uri="{FF2B5EF4-FFF2-40B4-BE49-F238E27FC236}">
                <a16:creationId xmlns:a16="http://schemas.microsoft.com/office/drawing/2014/main" id="{D4FE1759-8901-45D7-8229-1BCAB0CF2B2A}"/>
              </a:ext>
            </a:extLst>
          </p:cNvPr>
          <p:cNvSpPr txBox="1"/>
          <p:nvPr/>
        </p:nvSpPr>
        <p:spPr>
          <a:xfrm>
            <a:off x="6096537" y="5720834"/>
            <a:ext cx="2796278" cy="369332"/>
          </a:xfrm>
          <a:prstGeom prst="rect">
            <a:avLst/>
          </a:prstGeom>
          <a:noFill/>
        </p:spPr>
        <p:txBody>
          <a:bodyPr wrap="none" rtlCol="0">
            <a:spAutoFit/>
          </a:bodyPr>
          <a:lstStyle/>
          <a:p>
            <a:r>
              <a:rPr lang="en-US" dirty="0"/>
              <a:t>Demo Patient: Sally </a:t>
            </a:r>
            <a:r>
              <a:rPr lang="en-US" dirty="0" err="1"/>
              <a:t>Croxton</a:t>
            </a:r>
            <a:endParaRPr lang="en-US" dirty="0"/>
          </a:p>
        </p:txBody>
      </p:sp>
    </p:spTree>
    <p:extLst>
      <p:ext uri="{BB962C8B-B14F-4D97-AF65-F5344CB8AC3E}">
        <p14:creationId xmlns:p14="http://schemas.microsoft.com/office/powerpoint/2010/main" val="2675376441"/>
      </p:ext>
    </p:extLst>
  </p:cSld>
  <p:clrMapOvr>
    <a:masterClrMapping/>
  </p:clrMapOvr>
</p:sld>
</file>

<file path=ppt/theme/theme1.xml><?xml version="1.0" encoding="utf-8"?>
<a:theme xmlns:a="http://schemas.openxmlformats.org/drawingml/2006/main" name="Custom Design">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SSION STATEMENT">
  <a:themeElements>
    <a:clrScheme name="COLLECTIVE MEDICAL PPT COLORS">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SE STUDY/QUOTE">
  <a:themeElements>
    <a:clrScheme name="COLLECTIVE MEDICAL PPT COLORS">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ollective Theme">
      <a:dk1>
        <a:srgbClr val="455469"/>
      </a:dk1>
      <a:lt1>
        <a:srgbClr val="FFFFFF"/>
      </a:lt1>
      <a:dk2>
        <a:srgbClr val="474747"/>
      </a:dk2>
      <a:lt2>
        <a:srgbClr val="14A0C0"/>
      </a:lt2>
      <a:accent1>
        <a:srgbClr val="21CB9C"/>
      </a:accent1>
      <a:accent2>
        <a:srgbClr val="5059AB"/>
      </a:accent2>
      <a:accent3>
        <a:srgbClr val="7DE314"/>
      </a:accent3>
      <a:accent4>
        <a:srgbClr val="14A0C0"/>
      </a:accent4>
      <a:accent5>
        <a:srgbClr val="4F7BAC"/>
      </a:accent5>
      <a:accent6>
        <a:srgbClr val="70AD47"/>
      </a:accent6>
      <a:hlink>
        <a:srgbClr val="14A0C0"/>
      </a:hlink>
      <a:folHlink>
        <a:srgbClr val="5059A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14636</TotalTime>
  <Words>2791</Words>
  <Application>Microsoft Office PowerPoint</Application>
  <PresentationFormat>Widescreen</PresentationFormat>
  <Paragraphs>636</Paragraphs>
  <Slides>48</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48</vt:i4>
      </vt:variant>
    </vt:vector>
  </HeadingPairs>
  <TitlesOfParts>
    <vt:vector size="61" baseType="lpstr">
      <vt:lpstr>Arial</vt:lpstr>
      <vt:lpstr>Bodoni MT Condensed</vt:lpstr>
      <vt:lpstr>Calibri</vt:lpstr>
      <vt:lpstr>Calibri (Headings)</vt:lpstr>
      <vt:lpstr>Calibri Light</vt:lpstr>
      <vt:lpstr>Corbel</vt:lpstr>
      <vt:lpstr>Courier New</vt:lpstr>
      <vt:lpstr>Hadassah Friedlaender</vt:lpstr>
      <vt:lpstr>Times New Roman</vt:lpstr>
      <vt:lpstr>Custom Design</vt:lpstr>
      <vt:lpstr>MISSION STATEMENT</vt:lpstr>
      <vt:lpstr>CASE STUDY/QUOTE</vt:lpstr>
      <vt:lpstr>Office Theme</vt:lpstr>
      <vt:lpstr>PowerPoint Presentation</vt:lpstr>
      <vt:lpstr>OUR MISSION</vt:lpstr>
      <vt:lpstr>The Collective Network</vt:lpstr>
      <vt:lpstr>The Opioid Crisis</vt:lpstr>
      <vt:lpstr>The Opioid Crisis – Washington and Collective Medical</vt:lpstr>
      <vt:lpstr>Collaboration as a Radical Approach to the Opioid Epidemic</vt:lpstr>
      <vt:lpstr>Patient Insights</vt:lpstr>
      <vt:lpstr>Insights – Collaborative Histories and Future Guidelines </vt:lpstr>
      <vt:lpstr>Insights – Collaborative Histories and Future Guidelines </vt:lpstr>
      <vt:lpstr>Insights – Collaborative Histories and Future Guidelines </vt:lpstr>
      <vt:lpstr>Insights – Collaborative Histories and Future Guidelines</vt:lpstr>
      <vt:lpstr>PDMP and Collective EDie</vt:lpstr>
      <vt:lpstr>PDMP with Collective EDie is More Effective Than the PDMP Alone</vt:lpstr>
      <vt:lpstr>PDMP with Collective EDie is More Effective Than the PDMP Alone</vt:lpstr>
      <vt:lpstr>PDMP with Collective EDie is More Effective Than the PDMP Alone</vt:lpstr>
      <vt:lpstr>PDMP with Collective EDie is More Effective Than the PDMP Alone</vt:lpstr>
      <vt:lpstr>Regional Efforts, Early Designs, and Prototypes</vt:lpstr>
      <vt:lpstr>Early Designs, Prototypes, and Tests</vt:lpstr>
      <vt:lpstr>Collective is Currently Undertaking Five Prototype Opioid Reduction Efforts</vt:lpstr>
      <vt:lpstr>Notifications for Narcan / Naloxone Administration</vt:lpstr>
      <vt:lpstr>Notifications for Narcan / Naloxone Administration</vt:lpstr>
      <vt:lpstr>Notifications for Narcan / Naloxone Administration</vt:lpstr>
      <vt:lpstr>Neo-Natal Abstinence Syndrome: Identification and Notification</vt:lpstr>
      <vt:lpstr>Neo-Natal Abstinence Syndrome Identification and Notification </vt:lpstr>
      <vt:lpstr>PowerPoint Presentation</vt:lpstr>
      <vt:lpstr>Neo-Natal Abstinence Syndrome Identification and Notification </vt:lpstr>
      <vt:lpstr>Washington Overdose Letter Automation</vt:lpstr>
      <vt:lpstr>Washington Overdose Letter Automation</vt:lpstr>
      <vt:lpstr>Washington Overdose Letter Automation</vt:lpstr>
      <vt:lpstr>Washington Overdose Letter Automation</vt:lpstr>
      <vt:lpstr>ED Bridge Automated ED-to-MAT Transitions</vt:lpstr>
      <vt:lpstr>ED Bridge</vt:lpstr>
      <vt:lpstr>ED Bridge</vt:lpstr>
      <vt:lpstr>ED Bridge vs. Standard Appoach</vt:lpstr>
      <vt:lpstr>ED Bridge Workflow</vt:lpstr>
      <vt:lpstr>PowerPoint Presentation</vt:lpstr>
      <vt:lpstr>PowerPoint Presentation</vt:lpstr>
      <vt:lpstr>PowerPoint Presentation</vt:lpstr>
      <vt:lpstr>PowerPoint Presentation</vt:lpstr>
      <vt:lpstr>PowerPoint Presentation</vt:lpstr>
      <vt:lpstr>42 CFR Part 2 Consent as a Requirement for MAT</vt:lpstr>
      <vt:lpstr>42 Part 2 Consent as a Requirement for MAT Using Suboxone/Buprenorphine</vt:lpstr>
      <vt:lpstr>THANK YOU</vt:lpstr>
      <vt:lpstr>Appendix A: Results and Outcomes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Alam</dc:creator>
  <cp:lastModifiedBy>cmt_10</cp:lastModifiedBy>
  <cp:revision>425</cp:revision>
  <dcterms:created xsi:type="dcterms:W3CDTF">2018-07-05T03:52:00Z</dcterms:created>
  <dcterms:modified xsi:type="dcterms:W3CDTF">2018-11-30T17:18:37Z</dcterms:modified>
</cp:coreProperties>
</file>