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62" r:id="rId2"/>
    <p:sldMasterId id="2147483664" r:id="rId3"/>
    <p:sldMasterId id="2147483801" r:id="rId4"/>
  </p:sldMasterIdLst>
  <p:notesMasterIdLst>
    <p:notesMasterId r:id="rId11"/>
  </p:notesMasterIdLst>
  <p:sldIdLst>
    <p:sldId id="256" r:id="rId5"/>
    <p:sldId id="395" r:id="rId6"/>
    <p:sldId id="363" r:id="rId7"/>
    <p:sldId id="919" r:id="rId8"/>
    <p:sldId id="920" r:id="rId9"/>
    <p:sldId id="32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FF3"/>
    <a:srgbClr val="FFFFFF"/>
    <a:srgbClr val="0F7890"/>
    <a:srgbClr val="959BCD"/>
    <a:srgbClr val="646464"/>
    <a:srgbClr val="2399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95"/>
    <p:restoredTop sz="94704"/>
  </p:normalViewPr>
  <p:slideViewPr>
    <p:cSldViewPr snapToGrid="0" snapToObjects="1">
      <p:cViewPr varScale="1">
        <p:scale>
          <a:sx n="105" d="100"/>
          <a:sy n="105" d="100"/>
        </p:scale>
        <p:origin x="246" y="96"/>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9" d="100"/>
          <a:sy n="89" d="100"/>
        </p:scale>
        <p:origin x="3840"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28179A-246E-C948-AE5D-BF932728DE9C}" type="datetimeFigureOut">
              <a:rPr lang="en-US" smtClean="0"/>
              <a:t>2/21/2019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F364CF-F2E7-CF47-9707-3BBE1EEB2178}" type="slidenum">
              <a:rPr lang="en-US" smtClean="0"/>
              <a:t>‹#›</a:t>
            </a:fld>
            <a:endParaRPr lang="en-US"/>
          </a:p>
        </p:txBody>
      </p:sp>
    </p:spTree>
    <p:extLst>
      <p:ext uri="{BB962C8B-B14F-4D97-AF65-F5344CB8AC3E}">
        <p14:creationId xmlns:p14="http://schemas.microsoft.com/office/powerpoint/2010/main" val="2078129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364CF-F2E7-CF47-9707-3BBE1EEB2178}" type="slidenum">
              <a:rPr lang="en-US" smtClean="0"/>
              <a:t>1</a:t>
            </a:fld>
            <a:endParaRPr lang="en-US"/>
          </a:p>
        </p:txBody>
      </p:sp>
    </p:spTree>
    <p:extLst>
      <p:ext uri="{BB962C8B-B14F-4D97-AF65-F5344CB8AC3E}">
        <p14:creationId xmlns:p14="http://schemas.microsoft.com/office/powerpoint/2010/main" val="1344828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364CF-F2E7-CF47-9707-3BBE1EEB2178}" type="slidenum">
              <a:rPr lang="en-US" smtClean="0"/>
              <a:t>4</a:t>
            </a:fld>
            <a:endParaRPr lang="en-US"/>
          </a:p>
        </p:txBody>
      </p:sp>
    </p:spTree>
    <p:extLst>
      <p:ext uri="{BB962C8B-B14F-4D97-AF65-F5344CB8AC3E}">
        <p14:creationId xmlns:p14="http://schemas.microsoft.com/office/powerpoint/2010/main" val="51965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505690" y="1253329"/>
            <a:ext cx="11159567" cy="482787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853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QUOT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l">
              <a:defRPr sz="6000" b="1">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1B51023-8981-0449-AB75-D4AB04D535EC}" type="datetimeFigureOut">
              <a:rPr lang="en-US" smtClean="0"/>
              <a:t>2/21/2019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52448A5-1518-014D-A31F-D8157FFA0AD7}" type="slidenum">
              <a:rPr lang="en-US" smtClean="0"/>
              <a:t>‹#›</a:t>
            </a:fld>
            <a:endParaRPr lang="en-US"/>
          </a:p>
        </p:txBody>
      </p:sp>
    </p:spTree>
    <p:extLst>
      <p:ext uri="{BB962C8B-B14F-4D97-AF65-F5344CB8AC3E}">
        <p14:creationId xmlns:p14="http://schemas.microsoft.com/office/powerpoint/2010/main" val="187667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3424" y="1882588"/>
            <a:ext cx="7929282" cy="847164"/>
          </a:xfrm>
        </p:spPr>
        <p:txBody>
          <a:bodyPr anchor="b">
            <a:normAutofit/>
          </a:bodyPr>
          <a:lstStyle>
            <a:lvl1pPr algn="l">
              <a:defRPr lang="en-US" sz="4800" kern="1200" dirty="0" smtClean="0">
                <a:solidFill>
                  <a:schemeClr val="tx2"/>
                </a:solidFill>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273424" y="2875896"/>
            <a:ext cx="4244788" cy="405185"/>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p:cNvSpPr>
            <a:spLocks noGrp="1"/>
          </p:cNvSpPr>
          <p:nvPr>
            <p:ph type="body" sz="quarter" idx="10"/>
          </p:nvPr>
        </p:nvSpPr>
        <p:spPr>
          <a:xfrm>
            <a:off x="273424" y="5664356"/>
            <a:ext cx="6178176" cy="999067"/>
          </a:xfrm>
        </p:spPr>
        <p:txBody>
          <a:bodyPr>
            <a:normAutofit/>
          </a:bodyPr>
          <a:lstStyle>
            <a:lvl1pPr marL="0" indent="0">
              <a:buNone/>
              <a:defRPr sz="2000" b="0" i="1">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3102219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1" y="1122363"/>
            <a:ext cx="4555067" cy="672570"/>
          </a:xfrm>
        </p:spPr>
        <p:txBody>
          <a:bodyPr anchor="b">
            <a:normAutofit/>
          </a:bodyPr>
          <a:lstStyle>
            <a:lvl1pPr algn="l">
              <a:defRPr sz="4000" b="1" baseline="0">
                <a:solidFill>
                  <a:schemeClr val="bg1"/>
                </a:solidFill>
              </a:defRPr>
            </a:lvl1pPr>
          </a:lstStyle>
          <a:p>
            <a:r>
              <a:rPr lang="en-US" dirty="0"/>
              <a:t>MISSION STATEMENT</a:t>
            </a:r>
          </a:p>
        </p:txBody>
      </p:sp>
      <p:sp>
        <p:nvSpPr>
          <p:cNvPr id="3" name="Subtitle 2"/>
          <p:cNvSpPr>
            <a:spLocks noGrp="1"/>
          </p:cNvSpPr>
          <p:nvPr>
            <p:ph type="subTitle" idx="1" hasCustomPrompt="1"/>
          </p:nvPr>
        </p:nvSpPr>
        <p:spPr>
          <a:xfrm>
            <a:off x="838200" y="2437872"/>
            <a:ext cx="9465733" cy="1655762"/>
          </a:xfrm>
        </p:spPr>
        <p:txBody>
          <a:bodyPr>
            <a:normAutofit/>
          </a:bodyPr>
          <a:lstStyle>
            <a:lvl1pPr marL="0" indent="0" algn="l">
              <a:buNone/>
              <a:defRPr sz="2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nSpc>
                <a:spcPct val="100000"/>
              </a:lnSpc>
            </a:pPr>
            <a:r>
              <a:rPr lang="en-US" spc="300" dirty="0">
                <a:solidFill>
                  <a:schemeClr val="bg1"/>
                </a:solidFill>
              </a:rPr>
              <a:t>Eliminate friction from care delivery </a:t>
            </a:r>
          </a:p>
        </p:txBody>
      </p:sp>
      <p:sp>
        <p:nvSpPr>
          <p:cNvPr id="4" name="Date Placeholder 3"/>
          <p:cNvSpPr>
            <a:spLocks noGrp="1"/>
          </p:cNvSpPr>
          <p:nvPr>
            <p:ph type="dt" sz="half" idx="10"/>
          </p:nvPr>
        </p:nvSpPr>
        <p:spPr/>
        <p:txBody>
          <a:bodyPr/>
          <a:lstStyle/>
          <a:p>
            <a:fld id="{61570D80-DBC6-4548-9096-DAE7CB05EE32}"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995828-97AB-3F49-99CA-0709B365118C}" type="slidenum">
              <a:rPr lang="en-US" smtClean="0"/>
              <a:t>‹#›</a:t>
            </a:fld>
            <a:endParaRPr lang="en-US"/>
          </a:p>
        </p:txBody>
      </p:sp>
    </p:spTree>
    <p:extLst>
      <p:ext uri="{BB962C8B-B14F-4D97-AF65-F5344CB8AC3E}">
        <p14:creationId xmlns:p14="http://schemas.microsoft.com/office/powerpoint/2010/main" val="850670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MPLE QUO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39632" y="1152144"/>
            <a:ext cx="7070128" cy="2487168"/>
          </a:xfrm>
        </p:spPr>
        <p:txBody>
          <a:bodyPr anchor="b">
            <a:normAutofit/>
          </a:bodyPr>
          <a:lstStyle>
            <a:lvl1pPr algn="l">
              <a:lnSpc>
                <a:spcPct val="100000"/>
              </a:lnSpc>
              <a:defRPr sz="3600" b="0" baseline="0">
                <a:solidFill>
                  <a:schemeClr val="tx1"/>
                </a:solidFill>
                <a:latin typeface="+mj-lt"/>
              </a:defRPr>
            </a:lvl1pPr>
          </a:lstStyle>
          <a:p>
            <a:r>
              <a:rPr lang="en-US" dirty="0"/>
              <a:t>Add your case study/quote here you can bold </a:t>
            </a:r>
            <a:r>
              <a:rPr lang="en-US"/>
              <a:t>or highlight words </a:t>
            </a:r>
            <a:r>
              <a:rPr lang="en-US" dirty="0"/>
              <a:t>that are more important if you want them to stand out more</a:t>
            </a:r>
          </a:p>
        </p:txBody>
      </p:sp>
      <p:sp>
        <p:nvSpPr>
          <p:cNvPr id="4" name="Date Placeholder 3"/>
          <p:cNvSpPr>
            <a:spLocks noGrp="1"/>
          </p:cNvSpPr>
          <p:nvPr>
            <p:ph type="dt" sz="half" idx="10"/>
          </p:nvPr>
        </p:nvSpPr>
        <p:spPr/>
        <p:txBody>
          <a:bodyPr/>
          <a:lstStyle/>
          <a:p>
            <a:fld id="{51B51023-8981-0449-AB75-D4AB04D535EC}"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448A5-1518-014D-A31F-D8157FFA0AD7}" type="slidenum">
              <a:rPr lang="en-US" smtClean="0"/>
              <a:t>‹#›</a:t>
            </a:fld>
            <a:endParaRPr lang="en-US"/>
          </a:p>
        </p:txBody>
      </p:sp>
    </p:spTree>
    <p:extLst>
      <p:ext uri="{BB962C8B-B14F-4D97-AF65-F5344CB8AC3E}">
        <p14:creationId xmlns:p14="http://schemas.microsoft.com/office/powerpoint/2010/main" val="1398921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FOR FULL PAGE 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5608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LEX CASE STUDY BACKGROUND">
    <p:spTree>
      <p:nvGrpSpPr>
        <p:cNvPr id="1" name=""/>
        <p:cNvGrpSpPr/>
        <p:nvPr/>
      </p:nvGrpSpPr>
      <p:grpSpPr>
        <a:xfrm>
          <a:off x="0" y="0"/>
          <a:ext cx="0" cy="0"/>
          <a:chOff x="0" y="0"/>
          <a:chExt cx="0" cy="0"/>
        </a:xfrm>
      </p:grpSpPr>
      <p:sp>
        <p:nvSpPr>
          <p:cNvPr id="3" name="Rectangle 2"/>
          <p:cNvSpPr/>
          <p:nvPr userDrawn="1"/>
        </p:nvSpPr>
        <p:spPr>
          <a:xfrm>
            <a:off x="2243328" y="0"/>
            <a:ext cx="9948672" cy="6035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0" y="0"/>
            <a:ext cx="1009497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146303" y="0"/>
            <a:ext cx="99919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CECC551-4912-4386-BFC5-685F2A7ED1EC}"/>
              </a:ext>
            </a:extLst>
          </p:cNvPr>
          <p:cNvSpPr txBox="1"/>
          <p:nvPr userDrawn="1"/>
        </p:nvSpPr>
        <p:spPr>
          <a:xfrm>
            <a:off x="505691" y="6472187"/>
            <a:ext cx="8991600" cy="200055"/>
          </a:xfrm>
          <a:prstGeom prst="rect">
            <a:avLst/>
          </a:prstGeom>
          <a:noFill/>
        </p:spPr>
        <p:txBody>
          <a:bodyPr wrap="square" rtlCol="0">
            <a:spAutoFit/>
          </a:bodyPr>
          <a:lstStyle/>
          <a:p>
            <a:r>
              <a:rPr lang="en-US" sz="700" i="1" dirty="0">
                <a:latin typeface="Corbel" pitchFamily="34" charset="0"/>
              </a:rPr>
              <a:t>Strictly Confidential - ©2019 Collective Medical</a:t>
            </a:r>
          </a:p>
        </p:txBody>
      </p:sp>
    </p:spTree>
    <p:extLst>
      <p:ext uri="{BB962C8B-B14F-4D97-AF65-F5344CB8AC3E}">
        <p14:creationId xmlns:p14="http://schemas.microsoft.com/office/powerpoint/2010/main" val="326939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9850AC5-C747-1A4C-902C-49371C9D7DA6}"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CC8102-2F3D-3747-9AAC-AE635577FA98}" type="slidenum">
              <a:rPr lang="en-US" smtClean="0"/>
              <a:t>‹#›</a:t>
            </a:fld>
            <a:endParaRPr lang="en-US"/>
          </a:p>
        </p:txBody>
      </p:sp>
    </p:spTree>
    <p:extLst>
      <p:ext uri="{BB962C8B-B14F-4D97-AF65-F5344CB8AC3E}">
        <p14:creationId xmlns:p14="http://schemas.microsoft.com/office/powerpoint/2010/main" val="3362974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850AC5-C747-1A4C-902C-49371C9D7DA6}"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CC8102-2F3D-3747-9AAC-AE635577FA98}" type="slidenum">
              <a:rPr lang="en-US" smtClean="0"/>
              <a:t>‹#›</a:t>
            </a:fld>
            <a:endParaRPr lang="en-US"/>
          </a:p>
        </p:txBody>
      </p:sp>
    </p:spTree>
    <p:extLst>
      <p:ext uri="{BB962C8B-B14F-4D97-AF65-F5344CB8AC3E}">
        <p14:creationId xmlns:p14="http://schemas.microsoft.com/office/powerpoint/2010/main" val="24490925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850AC5-C747-1A4C-902C-49371C9D7DA6}"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CC8102-2F3D-3747-9AAC-AE635577FA98}" type="slidenum">
              <a:rPr lang="en-US" smtClean="0"/>
              <a:t>‹#›</a:t>
            </a:fld>
            <a:endParaRPr lang="en-US"/>
          </a:p>
        </p:txBody>
      </p:sp>
    </p:spTree>
    <p:extLst>
      <p:ext uri="{BB962C8B-B14F-4D97-AF65-F5344CB8AC3E}">
        <p14:creationId xmlns:p14="http://schemas.microsoft.com/office/powerpoint/2010/main" val="49001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850AC5-C747-1A4C-902C-49371C9D7DA6}" type="datetimeFigureOut">
              <a:rPr lang="en-US" smtClean="0"/>
              <a:t>2/21/2019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CC8102-2F3D-3747-9AAC-AE635577FA98}" type="slidenum">
              <a:rPr lang="en-US" smtClean="0"/>
              <a:t>‹#›</a:t>
            </a:fld>
            <a:endParaRPr lang="en-US"/>
          </a:p>
        </p:txBody>
      </p:sp>
    </p:spTree>
    <p:extLst>
      <p:ext uri="{BB962C8B-B14F-4D97-AF65-F5344CB8AC3E}">
        <p14:creationId xmlns:p14="http://schemas.microsoft.com/office/powerpoint/2010/main" val="2072410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1670477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9850AC5-C747-1A4C-902C-49371C9D7DA6}" type="datetimeFigureOut">
              <a:rPr lang="en-US" smtClean="0"/>
              <a:t>2/21/2019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CC8102-2F3D-3747-9AAC-AE635577FA98}" type="slidenum">
              <a:rPr lang="en-US" smtClean="0"/>
              <a:t>‹#›</a:t>
            </a:fld>
            <a:endParaRPr lang="en-US"/>
          </a:p>
        </p:txBody>
      </p:sp>
    </p:spTree>
    <p:extLst>
      <p:ext uri="{BB962C8B-B14F-4D97-AF65-F5344CB8AC3E}">
        <p14:creationId xmlns:p14="http://schemas.microsoft.com/office/powerpoint/2010/main" val="3141253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9850AC5-C747-1A4C-902C-49371C9D7DA6}" type="datetimeFigureOut">
              <a:rPr lang="en-US" smtClean="0"/>
              <a:t>2/21/2019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CC8102-2F3D-3747-9AAC-AE635577FA98}" type="slidenum">
              <a:rPr lang="en-US" smtClean="0"/>
              <a:t>‹#›</a:t>
            </a:fld>
            <a:endParaRPr lang="en-US"/>
          </a:p>
        </p:txBody>
      </p:sp>
    </p:spTree>
    <p:extLst>
      <p:ext uri="{BB962C8B-B14F-4D97-AF65-F5344CB8AC3E}">
        <p14:creationId xmlns:p14="http://schemas.microsoft.com/office/powerpoint/2010/main" val="266899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850AC5-C747-1A4C-902C-49371C9D7DA6}" type="datetimeFigureOut">
              <a:rPr lang="en-US" smtClean="0"/>
              <a:t>2/21/2019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CC8102-2F3D-3747-9AAC-AE635577FA98}" type="slidenum">
              <a:rPr lang="en-US" smtClean="0"/>
              <a:t>‹#›</a:t>
            </a:fld>
            <a:endParaRPr lang="en-US"/>
          </a:p>
        </p:txBody>
      </p:sp>
    </p:spTree>
    <p:extLst>
      <p:ext uri="{BB962C8B-B14F-4D97-AF65-F5344CB8AC3E}">
        <p14:creationId xmlns:p14="http://schemas.microsoft.com/office/powerpoint/2010/main" val="3394768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9850AC5-C747-1A4C-902C-49371C9D7DA6}" type="datetimeFigureOut">
              <a:rPr lang="en-US" smtClean="0"/>
              <a:t>2/21/2019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CC8102-2F3D-3747-9AAC-AE635577FA98}" type="slidenum">
              <a:rPr lang="en-US" smtClean="0"/>
              <a:t>‹#›</a:t>
            </a:fld>
            <a:endParaRPr lang="en-US"/>
          </a:p>
        </p:txBody>
      </p:sp>
    </p:spTree>
    <p:extLst>
      <p:ext uri="{BB962C8B-B14F-4D97-AF65-F5344CB8AC3E}">
        <p14:creationId xmlns:p14="http://schemas.microsoft.com/office/powerpoint/2010/main" val="9659473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9850AC5-C747-1A4C-902C-49371C9D7DA6}" type="datetimeFigureOut">
              <a:rPr lang="en-US" smtClean="0"/>
              <a:t>2/21/2019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CC8102-2F3D-3747-9AAC-AE635577FA98}" type="slidenum">
              <a:rPr lang="en-US" smtClean="0"/>
              <a:t>‹#›</a:t>
            </a:fld>
            <a:endParaRPr lang="en-US"/>
          </a:p>
        </p:txBody>
      </p:sp>
    </p:spTree>
    <p:extLst>
      <p:ext uri="{BB962C8B-B14F-4D97-AF65-F5344CB8AC3E}">
        <p14:creationId xmlns:p14="http://schemas.microsoft.com/office/powerpoint/2010/main" val="4162383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850AC5-C747-1A4C-902C-49371C9D7DA6}"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CC8102-2F3D-3747-9AAC-AE635577FA98}" type="slidenum">
              <a:rPr lang="en-US" smtClean="0"/>
              <a:t>‹#›</a:t>
            </a:fld>
            <a:endParaRPr lang="en-US"/>
          </a:p>
        </p:txBody>
      </p:sp>
    </p:spTree>
    <p:extLst>
      <p:ext uri="{BB962C8B-B14F-4D97-AF65-F5344CB8AC3E}">
        <p14:creationId xmlns:p14="http://schemas.microsoft.com/office/powerpoint/2010/main" val="40149014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850AC5-C747-1A4C-902C-49371C9D7DA6}"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CC8102-2F3D-3747-9AAC-AE635577FA98}" type="slidenum">
              <a:rPr lang="en-US" smtClean="0"/>
              <a:t>‹#›</a:t>
            </a:fld>
            <a:endParaRPr lang="en-US"/>
          </a:p>
        </p:txBody>
      </p:sp>
    </p:spTree>
    <p:extLst>
      <p:ext uri="{BB962C8B-B14F-4D97-AF65-F5344CB8AC3E}">
        <p14:creationId xmlns:p14="http://schemas.microsoft.com/office/powerpoint/2010/main" val="14847549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3424" y="1882588"/>
            <a:ext cx="7929282" cy="847164"/>
          </a:xfrm>
        </p:spPr>
        <p:txBody>
          <a:bodyPr anchor="b">
            <a:normAutofit/>
          </a:bodyPr>
          <a:lstStyle>
            <a:lvl1pPr algn="l">
              <a:defRPr lang="en-US" sz="4800" kern="1200" dirty="0" smtClean="0">
                <a:solidFill>
                  <a:schemeClr val="tx2"/>
                </a:solidFill>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273424" y="2875896"/>
            <a:ext cx="4244788" cy="405185"/>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p:cNvSpPr>
            <a:spLocks noGrp="1"/>
          </p:cNvSpPr>
          <p:nvPr>
            <p:ph type="body" sz="quarter" idx="10"/>
          </p:nvPr>
        </p:nvSpPr>
        <p:spPr>
          <a:xfrm>
            <a:off x="273424" y="5664356"/>
            <a:ext cx="6178176" cy="999067"/>
          </a:xfrm>
        </p:spPr>
        <p:txBody>
          <a:bodyPr>
            <a:normAutofit/>
          </a:bodyPr>
          <a:lstStyle>
            <a:lvl1pPr marL="0" indent="0">
              <a:buNone/>
              <a:defRPr sz="2000" b="0" i="1">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2301520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llective Network">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0DCA03F-4627-48F0-B6BF-6035CDBD37AE}"/>
              </a:ext>
            </a:extLst>
          </p:cNvPr>
          <p:cNvPicPr>
            <a:picLocks noChangeAspect="1"/>
          </p:cNvPicPr>
          <p:nvPr userDrawn="1"/>
        </p:nvPicPr>
        <p:blipFill>
          <a:blip r:embed="rId2"/>
          <a:stretch>
            <a:fillRect/>
          </a:stretch>
        </p:blipFill>
        <p:spPr>
          <a:xfrm>
            <a:off x="2812244" y="-59925"/>
            <a:ext cx="882244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11" name="Rectangle 10">
            <a:extLst>
              <a:ext uri="{FF2B5EF4-FFF2-40B4-BE49-F238E27FC236}">
                <a16:creationId xmlns:a16="http://schemas.microsoft.com/office/drawing/2014/main" id="{A7A517F3-A3CE-4469-ADA2-5F0969AA108F}"/>
              </a:ext>
            </a:extLst>
          </p:cNvPr>
          <p:cNvSpPr/>
          <p:nvPr userDrawn="1"/>
        </p:nvSpPr>
        <p:spPr>
          <a:xfrm>
            <a:off x="10398711" y="5770487"/>
            <a:ext cx="1793289" cy="426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9413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505691" y="1253330"/>
            <a:ext cx="5514110" cy="481011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199" y="1253331"/>
            <a:ext cx="5493057" cy="481011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4951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787620"/>
            <a:ext cx="5157787" cy="55104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85647" y="1773053"/>
            <a:ext cx="5183188" cy="55104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2380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839788" y="2252132"/>
            <a:ext cx="3932237" cy="377409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Content Placeholder 2"/>
          <p:cNvSpPr>
            <a:spLocks noGrp="1"/>
          </p:cNvSpPr>
          <p:nvPr>
            <p:ph sz="half" idx="1"/>
          </p:nvPr>
        </p:nvSpPr>
        <p:spPr>
          <a:xfrm>
            <a:off x="5156200" y="987423"/>
            <a:ext cx="6527800" cy="509378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1580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11236" y="361437"/>
            <a:ext cx="3932237" cy="995082"/>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1" y="0"/>
            <a:ext cx="7073153"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Content Placeholder 8"/>
          <p:cNvSpPr>
            <a:spLocks noGrp="1"/>
          </p:cNvSpPr>
          <p:nvPr>
            <p:ph sz="quarter" idx="10"/>
          </p:nvPr>
        </p:nvSpPr>
        <p:spPr>
          <a:xfrm>
            <a:off x="7710488" y="1855788"/>
            <a:ext cx="3932237" cy="4168775"/>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23905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FOR FULL PAGE 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877558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0" y="0"/>
            <a:ext cx="12189630" cy="6858000"/>
          </a:xfrm>
          <a:prstGeom prst="rect">
            <a:avLst/>
          </a:prstGeom>
        </p:spPr>
      </p:pic>
      <p:sp>
        <p:nvSpPr>
          <p:cNvPr id="10" name="Title 1"/>
          <p:cNvSpPr>
            <a:spLocks noGrp="1"/>
          </p:cNvSpPr>
          <p:nvPr>
            <p:ph type="title" hasCustomPrompt="1"/>
          </p:nvPr>
        </p:nvSpPr>
        <p:spPr>
          <a:xfrm>
            <a:off x="7606986" y="2752077"/>
            <a:ext cx="4173682" cy="1305017"/>
          </a:xfrm>
        </p:spPr>
        <p:txBody>
          <a:bodyPr anchor="ctr">
            <a:noAutofit/>
          </a:bodyPr>
          <a:lstStyle>
            <a:lvl1pPr>
              <a:defRPr sz="2800" baseline="0">
                <a:solidFill>
                  <a:schemeClr val="tx1"/>
                </a:solidFill>
              </a:defRPr>
            </a:lvl1pPr>
          </a:lstStyle>
          <a:p>
            <a:r>
              <a:rPr lang="en-US" dirty="0"/>
              <a:t>Click to edit divider text</a:t>
            </a:r>
          </a:p>
        </p:txBody>
      </p:sp>
      <p:sp>
        <p:nvSpPr>
          <p:cNvPr id="11" name="Text Placeholder 3"/>
          <p:cNvSpPr>
            <a:spLocks noGrp="1"/>
          </p:cNvSpPr>
          <p:nvPr>
            <p:ph type="body" sz="half" idx="2" hasCustomPrompt="1"/>
          </p:nvPr>
        </p:nvSpPr>
        <p:spPr>
          <a:xfrm>
            <a:off x="7606986" y="4155985"/>
            <a:ext cx="4173682" cy="412517"/>
          </a:xfrm>
          <a:prstGeom prst="rect">
            <a:avLst/>
          </a:prstGeom>
        </p:spPr>
        <p:txBody>
          <a:bodyPr/>
          <a:lstStyle>
            <a:lvl1pPr marL="0" indent="0">
              <a:buNone/>
              <a:defRPr sz="16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Subhead copy here</a:t>
            </a:r>
          </a:p>
        </p:txBody>
      </p:sp>
      <p:sp>
        <p:nvSpPr>
          <p:cNvPr id="6" name="TextBox 5">
            <a:extLst>
              <a:ext uri="{FF2B5EF4-FFF2-40B4-BE49-F238E27FC236}">
                <a16:creationId xmlns:a16="http://schemas.microsoft.com/office/drawing/2014/main" id="{3E3933E9-43A7-488E-B1F5-8E514169ECE2}"/>
              </a:ext>
            </a:extLst>
          </p:cNvPr>
          <p:cNvSpPr txBox="1"/>
          <p:nvPr userDrawn="1"/>
        </p:nvSpPr>
        <p:spPr>
          <a:xfrm>
            <a:off x="505691" y="6472187"/>
            <a:ext cx="8991600" cy="200055"/>
          </a:xfrm>
          <a:prstGeom prst="rect">
            <a:avLst/>
          </a:prstGeom>
          <a:noFill/>
        </p:spPr>
        <p:txBody>
          <a:bodyPr wrap="square" rtlCol="0">
            <a:spAutoFit/>
          </a:bodyPr>
          <a:lstStyle/>
          <a:p>
            <a:r>
              <a:rPr lang="en-US" sz="700" i="1" dirty="0">
                <a:latin typeface="Corbel" pitchFamily="34" charset="0"/>
              </a:rPr>
              <a:t>Strictly Confidential - ©2019 Collective Medical</a:t>
            </a:r>
          </a:p>
        </p:txBody>
      </p:sp>
      <p:grpSp>
        <p:nvGrpSpPr>
          <p:cNvPr id="7" name="Group 6">
            <a:extLst>
              <a:ext uri="{FF2B5EF4-FFF2-40B4-BE49-F238E27FC236}">
                <a16:creationId xmlns:a16="http://schemas.microsoft.com/office/drawing/2014/main" id="{8B66CE8E-AC7C-4083-8E23-259A9A91C383}"/>
              </a:ext>
            </a:extLst>
          </p:cNvPr>
          <p:cNvGrpSpPr/>
          <p:nvPr userDrawn="1"/>
        </p:nvGrpSpPr>
        <p:grpSpPr>
          <a:xfrm>
            <a:off x="10111666" y="6196615"/>
            <a:ext cx="1793289" cy="426128"/>
            <a:chOff x="10111666" y="6196615"/>
            <a:chExt cx="1793289" cy="426128"/>
          </a:xfrm>
        </p:grpSpPr>
        <p:sp>
          <p:nvSpPr>
            <p:cNvPr id="8" name="Rectangle 7">
              <a:extLst>
                <a:ext uri="{FF2B5EF4-FFF2-40B4-BE49-F238E27FC236}">
                  <a16:creationId xmlns:a16="http://schemas.microsoft.com/office/drawing/2014/main" id="{6B2C51F7-7F71-464B-9C9A-8A93F0FA9BEB}"/>
                </a:ext>
              </a:extLst>
            </p:cNvPr>
            <p:cNvSpPr/>
            <p:nvPr userDrawn="1"/>
          </p:nvSpPr>
          <p:spPr>
            <a:xfrm>
              <a:off x="10111666" y="6196615"/>
              <a:ext cx="1793289" cy="426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6143FEB-1D4B-4AEF-9F5C-1F37D375140C}"/>
                </a:ext>
              </a:extLst>
            </p:cNvPr>
            <p:cNvPicPr>
              <a:picLocks noChangeAspect="1"/>
            </p:cNvPicPr>
            <p:nvPr userDrawn="1"/>
          </p:nvPicPr>
          <p:blipFill>
            <a:blip r:embed="rId3"/>
            <a:stretch>
              <a:fillRect/>
            </a:stretch>
          </p:blipFill>
          <p:spPr>
            <a:xfrm>
              <a:off x="10182689" y="6289505"/>
              <a:ext cx="1645328" cy="255559"/>
            </a:xfrm>
            <a:prstGeom prst="rect">
              <a:avLst/>
            </a:prstGeom>
          </p:spPr>
        </p:pic>
      </p:grpSp>
    </p:spTree>
    <p:extLst>
      <p:ext uri="{BB962C8B-B14F-4D97-AF65-F5344CB8AC3E}">
        <p14:creationId xmlns:p14="http://schemas.microsoft.com/office/powerpoint/2010/main" val="73163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4.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2.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12189628" cy="6857999"/>
          </a:xfrm>
          <a:prstGeom prst="rect">
            <a:avLst/>
          </a:prstGeom>
        </p:spPr>
      </p:pic>
      <p:sp>
        <p:nvSpPr>
          <p:cNvPr id="2" name="Title Placeholder 1"/>
          <p:cNvSpPr>
            <a:spLocks noGrp="1"/>
          </p:cNvSpPr>
          <p:nvPr>
            <p:ph type="title"/>
          </p:nvPr>
        </p:nvSpPr>
        <p:spPr>
          <a:xfrm>
            <a:off x="505691" y="152796"/>
            <a:ext cx="11159566" cy="98213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05690" y="1253329"/>
            <a:ext cx="11159567" cy="483675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 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04499FEB-F9F9-4B93-A017-7A23B056EA87}"/>
              </a:ext>
            </a:extLst>
          </p:cNvPr>
          <p:cNvSpPr txBox="1"/>
          <p:nvPr userDrawn="1"/>
        </p:nvSpPr>
        <p:spPr>
          <a:xfrm>
            <a:off x="505691" y="6472187"/>
            <a:ext cx="8991600" cy="200055"/>
          </a:xfrm>
          <a:prstGeom prst="rect">
            <a:avLst/>
          </a:prstGeom>
          <a:noFill/>
        </p:spPr>
        <p:txBody>
          <a:bodyPr wrap="square" rtlCol="0">
            <a:spAutoFit/>
          </a:bodyPr>
          <a:lstStyle/>
          <a:p>
            <a:r>
              <a:rPr lang="en-US" sz="700" i="1" dirty="0">
                <a:latin typeface="Corbel" pitchFamily="34" charset="0"/>
              </a:rPr>
              <a:t>Strictly Confidential - ©2019 Collective Medical</a:t>
            </a:r>
          </a:p>
        </p:txBody>
      </p:sp>
      <p:grpSp>
        <p:nvGrpSpPr>
          <p:cNvPr id="9" name="Group 8">
            <a:extLst>
              <a:ext uri="{FF2B5EF4-FFF2-40B4-BE49-F238E27FC236}">
                <a16:creationId xmlns:a16="http://schemas.microsoft.com/office/drawing/2014/main" id="{3E35E1CE-3147-49B6-A438-0B3DB86A8498}"/>
              </a:ext>
            </a:extLst>
          </p:cNvPr>
          <p:cNvGrpSpPr/>
          <p:nvPr userDrawn="1"/>
        </p:nvGrpSpPr>
        <p:grpSpPr>
          <a:xfrm>
            <a:off x="10111666" y="6196615"/>
            <a:ext cx="1793289" cy="426128"/>
            <a:chOff x="10111666" y="6196615"/>
            <a:chExt cx="1793289" cy="426128"/>
          </a:xfrm>
        </p:grpSpPr>
        <p:sp>
          <p:nvSpPr>
            <p:cNvPr id="8" name="Rectangle 7">
              <a:extLst>
                <a:ext uri="{FF2B5EF4-FFF2-40B4-BE49-F238E27FC236}">
                  <a16:creationId xmlns:a16="http://schemas.microsoft.com/office/drawing/2014/main" id="{54D9012F-E919-41A3-889D-2F2050D59B10}"/>
                </a:ext>
              </a:extLst>
            </p:cNvPr>
            <p:cNvSpPr/>
            <p:nvPr userDrawn="1"/>
          </p:nvSpPr>
          <p:spPr>
            <a:xfrm>
              <a:off x="10111666" y="6196615"/>
              <a:ext cx="1793289" cy="426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38E35F2-FC94-4BED-88DD-785D7E851F2D}"/>
                </a:ext>
              </a:extLst>
            </p:cNvPr>
            <p:cNvPicPr>
              <a:picLocks noChangeAspect="1"/>
            </p:cNvPicPr>
            <p:nvPr userDrawn="1"/>
          </p:nvPicPr>
          <p:blipFill>
            <a:blip r:embed="rId14"/>
            <a:stretch>
              <a:fillRect/>
            </a:stretch>
          </p:blipFill>
          <p:spPr>
            <a:xfrm>
              <a:off x="10182689" y="6289505"/>
              <a:ext cx="1645328" cy="255559"/>
            </a:xfrm>
            <a:prstGeom prst="rect">
              <a:avLst/>
            </a:prstGeom>
          </p:spPr>
        </p:pic>
      </p:grpSp>
    </p:spTree>
    <p:extLst>
      <p:ext uri="{BB962C8B-B14F-4D97-AF65-F5344CB8AC3E}">
        <p14:creationId xmlns:p14="http://schemas.microsoft.com/office/powerpoint/2010/main" val="1485456605"/>
      </p:ext>
    </p:extLst>
  </p:cSld>
  <p:clrMap bg1="lt1" tx1="dk1" bg2="lt2" tx2="dk2" accent1="accent1" accent2="accent2" accent3="accent3" accent4="accent4" accent5="accent5" accent6="accent6" hlink="hlink" folHlink="folHlink"/>
  <p:sldLayoutIdLst>
    <p:sldLayoutId id="2147483652" r:id="rId1"/>
    <p:sldLayoutId id="2147483666" r:id="rId2"/>
    <p:sldLayoutId id="2147483670" r:id="rId3"/>
    <p:sldLayoutId id="2147483654" r:id="rId4"/>
    <p:sldLayoutId id="2147483655" r:id="rId5"/>
    <p:sldLayoutId id="2147483658" r:id="rId6"/>
    <p:sldLayoutId id="2147483659" r:id="rId7"/>
    <p:sldLayoutId id="2147483660" r:id="rId8"/>
    <p:sldLayoutId id="2147483661" r:id="rId9"/>
    <p:sldLayoutId id="2147483667" r:id="rId10"/>
    <p:sldLayoutId id="2147483814" r:id="rId11"/>
  </p:sldLayoutIdLst>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a:buChar char="•"/>
        <a:defRPr sz="16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a:buNone/>
        <a:defRPr sz="14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Courier New" charset="0"/>
        <a:buChar char="o"/>
        <a:defRPr sz="12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a:buChar char="•"/>
        <a:defRPr sz="1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12270032" cy="7017027"/>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570D80-DBC6-4548-9096-DAE7CB05EE32}" type="datetimeFigureOut">
              <a:rPr lang="en-US" smtClean="0"/>
              <a:t>2/21/2019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995828-97AB-3F49-99CA-0709B365118C}" type="slidenum">
              <a:rPr lang="en-US" smtClean="0"/>
              <a:t>‹#›</a:t>
            </a:fld>
            <a:endParaRPr lang="en-US"/>
          </a:p>
        </p:txBody>
      </p:sp>
      <p:sp>
        <p:nvSpPr>
          <p:cNvPr id="8" name="TextBox 7">
            <a:extLst>
              <a:ext uri="{FF2B5EF4-FFF2-40B4-BE49-F238E27FC236}">
                <a16:creationId xmlns:a16="http://schemas.microsoft.com/office/drawing/2014/main" id="{2AD19148-C557-4392-88F0-6F98127F324F}"/>
              </a:ext>
            </a:extLst>
          </p:cNvPr>
          <p:cNvSpPr txBox="1"/>
          <p:nvPr userDrawn="1"/>
        </p:nvSpPr>
        <p:spPr>
          <a:xfrm>
            <a:off x="505691" y="6472187"/>
            <a:ext cx="8991600" cy="200055"/>
          </a:xfrm>
          <a:prstGeom prst="rect">
            <a:avLst/>
          </a:prstGeom>
          <a:noFill/>
        </p:spPr>
        <p:txBody>
          <a:bodyPr wrap="square" rtlCol="0">
            <a:spAutoFit/>
          </a:bodyPr>
          <a:lstStyle/>
          <a:p>
            <a:r>
              <a:rPr lang="en-US" sz="700" i="1" dirty="0">
                <a:latin typeface="Corbel" pitchFamily="34" charset="0"/>
              </a:rPr>
              <a:t>Strictly Confidential - ©2019 Collective Medical</a:t>
            </a:r>
          </a:p>
        </p:txBody>
      </p:sp>
      <p:grpSp>
        <p:nvGrpSpPr>
          <p:cNvPr id="9" name="Group 8">
            <a:extLst>
              <a:ext uri="{FF2B5EF4-FFF2-40B4-BE49-F238E27FC236}">
                <a16:creationId xmlns:a16="http://schemas.microsoft.com/office/drawing/2014/main" id="{5575A35F-D15F-4647-AE85-0FBBD4EF59C2}"/>
              </a:ext>
            </a:extLst>
          </p:cNvPr>
          <p:cNvGrpSpPr/>
          <p:nvPr userDrawn="1"/>
        </p:nvGrpSpPr>
        <p:grpSpPr>
          <a:xfrm>
            <a:off x="745724" y="5619566"/>
            <a:ext cx="3440309" cy="817499"/>
            <a:chOff x="10111666" y="6196615"/>
            <a:chExt cx="1793289" cy="426128"/>
          </a:xfrm>
        </p:grpSpPr>
        <p:sp>
          <p:nvSpPr>
            <p:cNvPr id="10" name="Rectangle 9">
              <a:extLst>
                <a:ext uri="{FF2B5EF4-FFF2-40B4-BE49-F238E27FC236}">
                  <a16:creationId xmlns:a16="http://schemas.microsoft.com/office/drawing/2014/main" id="{82397208-7040-4E6D-8117-F23F8BC4F900}"/>
                </a:ext>
              </a:extLst>
            </p:cNvPr>
            <p:cNvSpPr/>
            <p:nvPr userDrawn="1"/>
          </p:nvSpPr>
          <p:spPr>
            <a:xfrm>
              <a:off x="10111666" y="6196615"/>
              <a:ext cx="1793289" cy="426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9405D38-74CC-494B-930E-2D830C7C73E7}"/>
                </a:ext>
              </a:extLst>
            </p:cNvPr>
            <p:cNvPicPr>
              <a:picLocks noChangeAspect="1"/>
            </p:cNvPicPr>
            <p:nvPr userDrawn="1"/>
          </p:nvPicPr>
          <p:blipFill>
            <a:blip r:embed="rId4"/>
            <a:stretch>
              <a:fillRect/>
            </a:stretch>
          </p:blipFill>
          <p:spPr>
            <a:xfrm>
              <a:off x="10182689" y="6289505"/>
              <a:ext cx="1645328" cy="255559"/>
            </a:xfrm>
            <a:prstGeom prst="rect">
              <a:avLst/>
            </a:prstGeom>
          </p:spPr>
        </p:pic>
      </p:grpSp>
    </p:spTree>
    <p:extLst>
      <p:ext uri="{BB962C8B-B14F-4D97-AF65-F5344CB8AC3E}">
        <p14:creationId xmlns:p14="http://schemas.microsoft.com/office/powerpoint/2010/main" val="1352401832"/>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89630" cy="6858000"/>
          </a:xfrm>
          <a:prstGeom prst="rect">
            <a:avLst/>
          </a:prstGeom>
        </p:spPr>
      </p:pic>
      <p:grpSp>
        <p:nvGrpSpPr>
          <p:cNvPr id="9" name="Group 8">
            <a:extLst>
              <a:ext uri="{FF2B5EF4-FFF2-40B4-BE49-F238E27FC236}">
                <a16:creationId xmlns:a16="http://schemas.microsoft.com/office/drawing/2014/main" id="{E46B2F97-7A7C-4099-999D-62927F3E68AC}"/>
              </a:ext>
            </a:extLst>
          </p:cNvPr>
          <p:cNvGrpSpPr/>
          <p:nvPr userDrawn="1"/>
        </p:nvGrpSpPr>
        <p:grpSpPr>
          <a:xfrm>
            <a:off x="10111666" y="6196615"/>
            <a:ext cx="1793289" cy="426128"/>
            <a:chOff x="10111666" y="6196615"/>
            <a:chExt cx="1793289" cy="426128"/>
          </a:xfrm>
        </p:grpSpPr>
        <p:sp>
          <p:nvSpPr>
            <p:cNvPr id="10" name="Rectangle 9">
              <a:extLst>
                <a:ext uri="{FF2B5EF4-FFF2-40B4-BE49-F238E27FC236}">
                  <a16:creationId xmlns:a16="http://schemas.microsoft.com/office/drawing/2014/main" id="{A0004E2A-637A-4175-A0E3-030070E6EAD5}"/>
                </a:ext>
              </a:extLst>
            </p:cNvPr>
            <p:cNvSpPr/>
            <p:nvPr userDrawn="1"/>
          </p:nvSpPr>
          <p:spPr>
            <a:xfrm>
              <a:off x="10111666" y="6196615"/>
              <a:ext cx="1793289" cy="426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80E9D60-400A-46AC-825D-62D42EC46A94}"/>
                </a:ext>
              </a:extLst>
            </p:cNvPr>
            <p:cNvPicPr>
              <a:picLocks noChangeAspect="1"/>
            </p:cNvPicPr>
            <p:nvPr userDrawn="1"/>
          </p:nvPicPr>
          <p:blipFill>
            <a:blip r:embed="rId6"/>
            <a:stretch>
              <a:fillRect/>
            </a:stretch>
          </p:blipFill>
          <p:spPr>
            <a:xfrm>
              <a:off x="10182689" y="6289505"/>
              <a:ext cx="1645328" cy="255559"/>
            </a:xfrm>
            <a:prstGeom prst="rect">
              <a:avLst/>
            </a:prstGeom>
          </p:spPr>
        </p:pic>
      </p:gr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51023-8981-0449-AB75-D4AB04D535EC}" type="datetimeFigureOut">
              <a:rPr lang="en-US" smtClean="0"/>
              <a:t>2/21/2019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2448A5-1518-014D-A31F-D8157FFA0AD7}" type="slidenum">
              <a:rPr lang="en-US" smtClean="0"/>
              <a:t>‹#›</a:t>
            </a:fld>
            <a:endParaRPr lang="en-US"/>
          </a:p>
        </p:txBody>
      </p:sp>
      <p:sp>
        <p:nvSpPr>
          <p:cNvPr id="8" name="TextBox 7">
            <a:extLst>
              <a:ext uri="{FF2B5EF4-FFF2-40B4-BE49-F238E27FC236}">
                <a16:creationId xmlns:a16="http://schemas.microsoft.com/office/drawing/2014/main" id="{4420E133-ADD4-4757-B18A-C280EC1C5145}"/>
              </a:ext>
            </a:extLst>
          </p:cNvPr>
          <p:cNvSpPr txBox="1"/>
          <p:nvPr userDrawn="1"/>
        </p:nvSpPr>
        <p:spPr>
          <a:xfrm>
            <a:off x="505691" y="6472187"/>
            <a:ext cx="8991600" cy="200055"/>
          </a:xfrm>
          <a:prstGeom prst="rect">
            <a:avLst/>
          </a:prstGeom>
          <a:noFill/>
        </p:spPr>
        <p:txBody>
          <a:bodyPr wrap="square" rtlCol="0">
            <a:spAutoFit/>
          </a:bodyPr>
          <a:lstStyle/>
          <a:p>
            <a:r>
              <a:rPr lang="en-US" sz="700" i="1" dirty="0">
                <a:latin typeface="Corbel" pitchFamily="34" charset="0"/>
              </a:rPr>
              <a:t>Strictly Confidential - ©2019 Collective Medical</a:t>
            </a:r>
          </a:p>
        </p:txBody>
      </p:sp>
    </p:spTree>
    <p:extLst>
      <p:ext uri="{BB962C8B-B14F-4D97-AF65-F5344CB8AC3E}">
        <p14:creationId xmlns:p14="http://schemas.microsoft.com/office/powerpoint/2010/main" val="146639059"/>
      </p:ext>
    </p:extLst>
  </p:cSld>
  <p:clrMap bg1="lt1" tx1="dk1" bg2="lt2" tx2="dk2" accent1="accent1" accent2="accent2" accent3="accent3" accent4="accent4" accent5="accent5" accent6="accent6" hlink="hlink" folHlink="folHlink"/>
  <p:sldLayoutIdLst>
    <p:sldLayoutId id="2147483665" r:id="rId1"/>
    <p:sldLayoutId id="2147483668" r:id="rId2"/>
    <p:sldLayoutId id="214748366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FBBC4BD-77A1-4C38-8C37-75B65D3362D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5765" y="-94129"/>
            <a:ext cx="12326423" cy="7046258"/>
          </a:xfrm>
          <a:prstGeom prst="rect">
            <a:avLst/>
          </a:prstGeom>
        </p:spPr>
      </p:pic>
      <p:grpSp>
        <p:nvGrpSpPr>
          <p:cNvPr id="9" name="Group 8">
            <a:extLst>
              <a:ext uri="{FF2B5EF4-FFF2-40B4-BE49-F238E27FC236}">
                <a16:creationId xmlns:a16="http://schemas.microsoft.com/office/drawing/2014/main" id="{C43F1BC0-D006-464C-BD09-43880FE8FBC5}"/>
              </a:ext>
            </a:extLst>
          </p:cNvPr>
          <p:cNvGrpSpPr/>
          <p:nvPr userDrawn="1"/>
        </p:nvGrpSpPr>
        <p:grpSpPr>
          <a:xfrm>
            <a:off x="8318370" y="5692606"/>
            <a:ext cx="3391277" cy="805848"/>
            <a:chOff x="10111666" y="6196615"/>
            <a:chExt cx="1793289" cy="426128"/>
          </a:xfrm>
        </p:grpSpPr>
        <p:sp>
          <p:nvSpPr>
            <p:cNvPr id="10" name="Rectangle 9">
              <a:extLst>
                <a:ext uri="{FF2B5EF4-FFF2-40B4-BE49-F238E27FC236}">
                  <a16:creationId xmlns:a16="http://schemas.microsoft.com/office/drawing/2014/main" id="{51FEEF70-0FB2-4B38-8F39-2E1DC2F21F99}"/>
                </a:ext>
              </a:extLst>
            </p:cNvPr>
            <p:cNvSpPr/>
            <p:nvPr userDrawn="1"/>
          </p:nvSpPr>
          <p:spPr>
            <a:xfrm>
              <a:off x="10111666" y="6196615"/>
              <a:ext cx="1793289" cy="426128"/>
            </a:xfrm>
            <a:prstGeom prst="rect">
              <a:avLst/>
            </a:prstGeom>
            <a:solidFill>
              <a:srgbClr val="E8EFF3"/>
            </a:solidFill>
            <a:ln>
              <a:solidFill>
                <a:srgbClr val="E8EF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491D5F53-F191-443D-8517-90D65DCCA92D}"/>
                </a:ext>
              </a:extLst>
            </p:cNvPr>
            <p:cNvPicPr>
              <a:picLocks noChangeAspect="1"/>
            </p:cNvPicPr>
            <p:nvPr userDrawn="1"/>
          </p:nvPicPr>
          <p:blipFill>
            <a:blip r:embed="rId15">
              <a:clrChange>
                <a:clrFrom>
                  <a:srgbClr val="FFFFFF"/>
                </a:clrFrom>
                <a:clrTo>
                  <a:srgbClr val="FFFFFF">
                    <a:alpha val="0"/>
                  </a:srgbClr>
                </a:clrTo>
              </a:clrChange>
            </a:blip>
            <a:stretch>
              <a:fillRect/>
            </a:stretch>
          </p:blipFill>
          <p:spPr>
            <a:xfrm>
              <a:off x="10182689" y="6289505"/>
              <a:ext cx="1645328" cy="255559"/>
            </a:xfrm>
            <a:prstGeom prst="rect">
              <a:avLst/>
            </a:prstGeom>
          </p:spPr>
        </p:pic>
      </p:gr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2/21/2019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8" name="TextBox 7">
            <a:extLst>
              <a:ext uri="{FF2B5EF4-FFF2-40B4-BE49-F238E27FC236}">
                <a16:creationId xmlns:a16="http://schemas.microsoft.com/office/drawing/2014/main" id="{EFB638E0-DC89-4E15-84DA-D8BF2FAEE1B5}"/>
              </a:ext>
            </a:extLst>
          </p:cNvPr>
          <p:cNvSpPr txBox="1"/>
          <p:nvPr userDrawn="1"/>
        </p:nvSpPr>
        <p:spPr>
          <a:xfrm>
            <a:off x="505691" y="6472187"/>
            <a:ext cx="8991600" cy="200055"/>
          </a:xfrm>
          <a:prstGeom prst="rect">
            <a:avLst/>
          </a:prstGeom>
          <a:noFill/>
        </p:spPr>
        <p:txBody>
          <a:bodyPr wrap="square" rtlCol="0">
            <a:spAutoFit/>
          </a:bodyPr>
          <a:lstStyle/>
          <a:p>
            <a:r>
              <a:rPr lang="en-US" sz="700" i="1" dirty="0">
                <a:latin typeface="Corbel" pitchFamily="34" charset="0"/>
              </a:rPr>
              <a:t>Strictly Confidential - ©2019 Collective Medical</a:t>
            </a:r>
          </a:p>
        </p:txBody>
      </p:sp>
    </p:spTree>
    <p:extLst>
      <p:ext uri="{BB962C8B-B14F-4D97-AF65-F5344CB8AC3E}">
        <p14:creationId xmlns:p14="http://schemas.microsoft.com/office/powerpoint/2010/main" val="39380866"/>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hyperlink" Target="http://th.wikipedia.org/wiki/&#224;&#185;&#132;&#224;&#184;&#159;&#224;&#184;&#165;&#224;&#185;&#140;:icon_magnifying_glass.svg"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C28D26B-F4A0-40A7-9075-B36B1AC0A92F}"/>
              </a:ext>
            </a:extLst>
          </p:cNvPr>
          <p:cNvSpPr txBox="1">
            <a:spLocks/>
          </p:cNvSpPr>
          <p:nvPr/>
        </p:nvSpPr>
        <p:spPr>
          <a:xfrm>
            <a:off x="515987" y="1481333"/>
            <a:ext cx="11160027" cy="1806203"/>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2399BA"/>
                </a:solidFill>
              </a:rPr>
              <a:t>TCM – Transitional Care Management</a:t>
            </a:r>
            <a:br>
              <a:rPr lang="en-US" dirty="0">
                <a:solidFill>
                  <a:srgbClr val="2399BA"/>
                </a:solidFill>
              </a:rPr>
            </a:br>
            <a:r>
              <a:rPr lang="en-US" sz="3200" dirty="0"/>
              <a:t>Sales Deck Addendum</a:t>
            </a:r>
          </a:p>
        </p:txBody>
      </p:sp>
      <p:sp>
        <p:nvSpPr>
          <p:cNvPr id="7" name="Subtitle 2">
            <a:extLst>
              <a:ext uri="{FF2B5EF4-FFF2-40B4-BE49-F238E27FC236}">
                <a16:creationId xmlns:a16="http://schemas.microsoft.com/office/drawing/2014/main" id="{742E05BC-B9B5-487F-8202-79A99C94D54E}"/>
              </a:ext>
            </a:extLst>
          </p:cNvPr>
          <p:cNvSpPr txBox="1">
            <a:spLocks/>
          </p:cNvSpPr>
          <p:nvPr/>
        </p:nvSpPr>
        <p:spPr>
          <a:xfrm>
            <a:off x="511168" y="3465578"/>
            <a:ext cx="11164846" cy="16276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dirty="0"/>
              <a:t>February 21, 2019</a:t>
            </a:r>
          </a:p>
        </p:txBody>
      </p:sp>
      <p:sp>
        <p:nvSpPr>
          <p:cNvPr id="8" name="Text Placeholder 10">
            <a:extLst>
              <a:ext uri="{FF2B5EF4-FFF2-40B4-BE49-F238E27FC236}">
                <a16:creationId xmlns:a16="http://schemas.microsoft.com/office/drawing/2014/main" id="{E618DC04-B573-4AF4-9FDA-F5B58EDCE6B3}"/>
              </a:ext>
            </a:extLst>
          </p:cNvPr>
          <p:cNvSpPr txBox="1">
            <a:spLocks/>
          </p:cNvSpPr>
          <p:nvPr/>
        </p:nvSpPr>
        <p:spPr>
          <a:xfrm>
            <a:off x="511168" y="5340097"/>
            <a:ext cx="7416680" cy="1143000"/>
          </a:xfrm>
          <a:prstGeom prst="rect">
            <a:avLst/>
          </a:prstGeom>
        </p:spPr>
        <p:txBody>
          <a:bodyPr vert="horz" lIns="91440" tIns="45720" rIns="91440" bIns="45720" rtlCol="0" anchor="t"/>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err="1">
                <a:solidFill>
                  <a:schemeClr val="tx1"/>
                </a:solidFill>
              </a:rPr>
              <a:t>Firstname</a:t>
            </a:r>
            <a:r>
              <a:rPr lang="en-US" sz="2000" dirty="0">
                <a:solidFill>
                  <a:schemeClr val="tx1"/>
                </a:solidFill>
              </a:rPr>
              <a:t> </a:t>
            </a:r>
            <a:r>
              <a:rPr lang="en-US" sz="2000" dirty="0" err="1">
                <a:solidFill>
                  <a:schemeClr val="tx1"/>
                </a:solidFill>
              </a:rPr>
              <a:t>Lastname</a:t>
            </a:r>
            <a:br>
              <a:rPr lang="en-US" sz="2000" dirty="0"/>
            </a:br>
            <a:r>
              <a:rPr lang="en-US" sz="2000" dirty="0">
                <a:solidFill>
                  <a:srgbClr val="2399BA"/>
                </a:solidFill>
              </a:rPr>
              <a:t>first.last@collectivemedical.com</a:t>
            </a:r>
            <a:br>
              <a:rPr lang="en-US" sz="2000" dirty="0">
                <a:solidFill>
                  <a:srgbClr val="2399BA"/>
                </a:solidFill>
              </a:rPr>
            </a:br>
            <a:r>
              <a:rPr lang="en-US" sz="2000" dirty="0">
                <a:solidFill>
                  <a:schemeClr val="tx1"/>
                </a:solidFill>
              </a:rPr>
              <a:t>Title, Department</a:t>
            </a:r>
          </a:p>
        </p:txBody>
      </p:sp>
      <p:cxnSp>
        <p:nvCxnSpPr>
          <p:cNvPr id="9" name="Straight Connector 8">
            <a:extLst>
              <a:ext uri="{FF2B5EF4-FFF2-40B4-BE49-F238E27FC236}">
                <a16:creationId xmlns:a16="http://schemas.microsoft.com/office/drawing/2014/main" id="{4D18260C-BF91-42D3-B58E-8463C6AF6AC0}"/>
              </a:ext>
            </a:extLst>
          </p:cNvPr>
          <p:cNvCxnSpPr>
            <a:cxnSpLocks/>
          </p:cNvCxnSpPr>
          <p:nvPr/>
        </p:nvCxnSpPr>
        <p:spPr>
          <a:xfrm>
            <a:off x="273424" y="3338096"/>
            <a:ext cx="11613776" cy="0"/>
          </a:xfrm>
          <a:prstGeom prst="line">
            <a:avLst/>
          </a:prstGeom>
          <a:ln>
            <a:solidFill>
              <a:schemeClr val="accent1"/>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13951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5951-44FB-4FC8-8CC1-971DE17A1A03}"/>
              </a:ext>
            </a:extLst>
          </p:cNvPr>
          <p:cNvSpPr>
            <a:spLocks noGrp="1"/>
          </p:cNvSpPr>
          <p:nvPr>
            <p:ph type="title"/>
          </p:nvPr>
        </p:nvSpPr>
        <p:spPr/>
        <p:txBody>
          <a:bodyPr/>
          <a:lstStyle/>
          <a:p>
            <a:r>
              <a:rPr lang="en-US" dirty="0"/>
              <a:t>TCM Workflow</a:t>
            </a:r>
          </a:p>
        </p:txBody>
      </p:sp>
      <p:sp>
        <p:nvSpPr>
          <p:cNvPr id="29" name="Rectangle 28">
            <a:extLst>
              <a:ext uri="{FF2B5EF4-FFF2-40B4-BE49-F238E27FC236}">
                <a16:creationId xmlns:a16="http://schemas.microsoft.com/office/drawing/2014/main" id="{45746013-CF03-479F-BD72-EDB780C365CF}"/>
              </a:ext>
            </a:extLst>
          </p:cNvPr>
          <p:cNvSpPr/>
          <p:nvPr/>
        </p:nvSpPr>
        <p:spPr>
          <a:xfrm>
            <a:off x="9687991" y="1674835"/>
            <a:ext cx="1473221" cy="13765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9A40B56F-D285-46FE-A617-C12F2974997A}"/>
              </a:ext>
            </a:extLst>
          </p:cNvPr>
          <p:cNvSpPr/>
          <p:nvPr/>
        </p:nvSpPr>
        <p:spPr>
          <a:xfrm>
            <a:off x="7698016" y="2042554"/>
            <a:ext cx="2117992" cy="567559"/>
          </a:xfrm>
          <a:prstGeom prst="rightArrow">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D8FD2BF-744D-443A-B455-D6D2D821600A}"/>
              </a:ext>
            </a:extLst>
          </p:cNvPr>
          <p:cNvSpPr/>
          <p:nvPr/>
        </p:nvSpPr>
        <p:spPr>
          <a:xfrm>
            <a:off x="6369107" y="1669749"/>
            <a:ext cx="1530096" cy="15083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rPr>
              <a:t>Associated providers are identified and Cohort criteria</a:t>
            </a:r>
            <a:br>
              <a:rPr lang="en-US" sz="1400" dirty="0">
                <a:solidFill>
                  <a:schemeClr val="bg1"/>
                </a:solidFill>
                <a:latin typeface="+mj-lt"/>
              </a:rPr>
            </a:br>
            <a:r>
              <a:rPr lang="en-US" sz="1400" dirty="0">
                <a:solidFill>
                  <a:schemeClr val="bg1"/>
                </a:solidFill>
                <a:latin typeface="+mj-lt"/>
              </a:rPr>
              <a:t>are assessed</a:t>
            </a:r>
            <a:endParaRPr lang="en-US" sz="1400" dirty="0">
              <a:solidFill>
                <a:schemeClr val="bg1"/>
              </a:solidFill>
            </a:endParaRPr>
          </a:p>
        </p:txBody>
      </p:sp>
      <p:sp>
        <p:nvSpPr>
          <p:cNvPr id="32" name="Arrow: Right 31">
            <a:extLst>
              <a:ext uri="{FF2B5EF4-FFF2-40B4-BE49-F238E27FC236}">
                <a16:creationId xmlns:a16="http://schemas.microsoft.com/office/drawing/2014/main" id="{1D60488C-3590-4E43-8547-94E1583DB686}"/>
              </a:ext>
            </a:extLst>
          </p:cNvPr>
          <p:cNvSpPr/>
          <p:nvPr/>
        </p:nvSpPr>
        <p:spPr>
          <a:xfrm>
            <a:off x="5122094" y="2042555"/>
            <a:ext cx="1372414" cy="567559"/>
          </a:xfrm>
          <a:prstGeom prst="rightArrow">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7E21A8E-3FE2-4773-84D0-A490587180BD}"/>
              </a:ext>
            </a:extLst>
          </p:cNvPr>
          <p:cNvSpPr/>
          <p:nvPr/>
        </p:nvSpPr>
        <p:spPr>
          <a:xfrm>
            <a:off x="4415332" y="1674835"/>
            <a:ext cx="1530096" cy="14981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rPr>
              <a:t>Collective identifies the patient and aggregates the encounter to the profile</a:t>
            </a:r>
            <a:endParaRPr lang="en-US" sz="1400" dirty="0">
              <a:solidFill>
                <a:schemeClr val="bg1"/>
              </a:solidFill>
            </a:endParaRPr>
          </a:p>
        </p:txBody>
      </p:sp>
      <p:sp>
        <p:nvSpPr>
          <p:cNvPr id="34" name="Arrow: Right 33">
            <a:extLst>
              <a:ext uri="{FF2B5EF4-FFF2-40B4-BE49-F238E27FC236}">
                <a16:creationId xmlns:a16="http://schemas.microsoft.com/office/drawing/2014/main" id="{1BABA195-A373-450E-A9E1-2A612DB907C9}"/>
              </a:ext>
            </a:extLst>
          </p:cNvPr>
          <p:cNvSpPr/>
          <p:nvPr/>
        </p:nvSpPr>
        <p:spPr>
          <a:xfrm>
            <a:off x="2014271" y="2042555"/>
            <a:ext cx="2538222" cy="567559"/>
          </a:xfrm>
          <a:prstGeom prst="rightArrow">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0CA3AF65-1968-4978-A96C-5EE1E103961C}"/>
              </a:ext>
            </a:extLst>
          </p:cNvPr>
          <p:cNvPicPr>
            <a:picLocks noChangeAspect="1"/>
          </p:cNvPicPr>
          <p:nvPr/>
        </p:nvPicPr>
        <p:blipFill>
          <a:blip r:embed="rId2"/>
          <a:stretch>
            <a:fillRect/>
          </a:stretch>
        </p:blipFill>
        <p:spPr>
          <a:xfrm>
            <a:off x="1008812" y="1702309"/>
            <a:ext cx="1759115" cy="993900"/>
          </a:xfrm>
          <a:prstGeom prst="rect">
            <a:avLst/>
          </a:prstGeom>
        </p:spPr>
      </p:pic>
      <p:sp>
        <p:nvSpPr>
          <p:cNvPr id="36" name="TextBox 35">
            <a:extLst>
              <a:ext uri="{FF2B5EF4-FFF2-40B4-BE49-F238E27FC236}">
                <a16:creationId xmlns:a16="http://schemas.microsoft.com/office/drawing/2014/main" id="{70606141-A992-429F-895C-F0E5281B011B}"/>
              </a:ext>
            </a:extLst>
          </p:cNvPr>
          <p:cNvSpPr txBox="1"/>
          <p:nvPr/>
        </p:nvSpPr>
        <p:spPr>
          <a:xfrm>
            <a:off x="1008004" y="2775804"/>
            <a:ext cx="1759115" cy="830997"/>
          </a:xfrm>
          <a:prstGeom prst="rect">
            <a:avLst/>
          </a:prstGeom>
          <a:noFill/>
        </p:spPr>
        <p:txBody>
          <a:bodyPr wrap="square" rtlCol="0">
            <a:spAutoFit/>
          </a:bodyPr>
          <a:lstStyle/>
          <a:p>
            <a:pPr algn="ctr"/>
            <a:r>
              <a:rPr lang="en-US" sz="1200" dirty="0"/>
              <a:t>TCM-eligible patient is discharged to the community from the facility</a:t>
            </a:r>
          </a:p>
        </p:txBody>
      </p:sp>
      <p:sp>
        <p:nvSpPr>
          <p:cNvPr id="37" name="TextBox 36">
            <a:extLst>
              <a:ext uri="{FF2B5EF4-FFF2-40B4-BE49-F238E27FC236}">
                <a16:creationId xmlns:a16="http://schemas.microsoft.com/office/drawing/2014/main" id="{6455FBAA-B52E-4991-A769-976FE51C8319}"/>
              </a:ext>
            </a:extLst>
          </p:cNvPr>
          <p:cNvSpPr txBox="1"/>
          <p:nvPr/>
        </p:nvSpPr>
        <p:spPr>
          <a:xfrm>
            <a:off x="7877454" y="2591137"/>
            <a:ext cx="1759115" cy="1015663"/>
          </a:xfrm>
          <a:prstGeom prst="rect">
            <a:avLst/>
          </a:prstGeom>
          <a:noFill/>
        </p:spPr>
        <p:txBody>
          <a:bodyPr wrap="square" rtlCol="0">
            <a:spAutoFit/>
          </a:bodyPr>
          <a:lstStyle/>
          <a:p>
            <a:pPr algn="ctr"/>
            <a:r>
              <a:rPr lang="en-US" sz="1200" dirty="0"/>
              <a:t>The discharged encounter is added</a:t>
            </a:r>
            <a:br>
              <a:rPr lang="en-US" sz="1200" dirty="0"/>
            </a:br>
            <a:r>
              <a:rPr lang="en-US" sz="1200" dirty="0"/>
              <a:t>to the facility’s corresponding</a:t>
            </a:r>
            <a:br>
              <a:rPr lang="en-US" sz="1200" dirty="0"/>
            </a:br>
            <a:r>
              <a:rPr lang="en-US" sz="1200" dirty="0"/>
              <a:t>Cohort in real-time</a:t>
            </a:r>
          </a:p>
        </p:txBody>
      </p:sp>
      <p:pic>
        <p:nvPicPr>
          <p:cNvPr id="38" name="Picture 37">
            <a:extLst>
              <a:ext uri="{FF2B5EF4-FFF2-40B4-BE49-F238E27FC236}">
                <a16:creationId xmlns:a16="http://schemas.microsoft.com/office/drawing/2014/main" id="{5F706CD5-E514-4B83-A153-4923E7BDB6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8374" y="1926799"/>
            <a:ext cx="437410" cy="1275939"/>
          </a:xfrm>
          <a:prstGeom prst="rect">
            <a:avLst/>
          </a:prstGeom>
          <a:effectLst>
            <a:outerShdw blurRad="50800" dist="38100" dir="2700000" algn="tl" rotWithShape="0">
              <a:prstClr val="black">
                <a:alpha val="5000"/>
              </a:prstClr>
            </a:outerShdw>
          </a:effectLst>
        </p:spPr>
      </p:pic>
      <p:pic>
        <p:nvPicPr>
          <p:cNvPr id="39" name="Picture 38">
            <a:extLst>
              <a:ext uri="{FF2B5EF4-FFF2-40B4-BE49-F238E27FC236}">
                <a16:creationId xmlns:a16="http://schemas.microsoft.com/office/drawing/2014/main" id="{6E3E03FB-0C6B-457D-BAF9-D35004D4A5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377537" y="2041661"/>
            <a:ext cx="421812" cy="1297448"/>
          </a:xfrm>
          <a:prstGeom prst="rect">
            <a:avLst/>
          </a:prstGeom>
          <a:effectLst>
            <a:outerShdw blurRad="50800" dist="38100" dir="2700000" algn="tl" rotWithShape="0">
              <a:prstClr val="black">
                <a:alpha val="5000"/>
              </a:prstClr>
            </a:outerShdw>
          </a:effectLst>
        </p:spPr>
      </p:pic>
      <p:sp>
        <p:nvSpPr>
          <p:cNvPr id="40" name="TextBox 39">
            <a:extLst>
              <a:ext uri="{FF2B5EF4-FFF2-40B4-BE49-F238E27FC236}">
                <a16:creationId xmlns:a16="http://schemas.microsoft.com/office/drawing/2014/main" id="{B445262A-266C-4241-A7A5-8AB4B463250C}"/>
              </a:ext>
            </a:extLst>
          </p:cNvPr>
          <p:cNvSpPr txBox="1"/>
          <p:nvPr/>
        </p:nvSpPr>
        <p:spPr>
          <a:xfrm>
            <a:off x="2891214" y="2151467"/>
            <a:ext cx="1305934" cy="338554"/>
          </a:xfrm>
          <a:prstGeom prst="rect">
            <a:avLst/>
          </a:prstGeom>
          <a:noFill/>
        </p:spPr>
        <p:txBody>
          <a:bodyPr wrap="none" rtlCol="0">
            <a:spAutoFit/>
          </a:bodyPr>
          <a:lstStyle/>
          <a:p>
            <a:pPr algn="ctr"/>
            <a:r>
              <a:rPr lang="en-US" sz="1600" dirty="0">
                <a:solidFill>
                  <a:schemeClr val="bg1"/>
                </a:solidFill>
              </a:rPr>
              <a:t>ADT Message</a:t>
            </a:r>
          </a:p>
        </p:txBody>
      </p:sp>
      <p:sp>
        <p:nvSpPr>
          <p:cNvPr id="41" name="TextBox 40">
            <a:extLst>
              <a:ext uri="{FF2B5EF4-FFF2-40B4-BE49-F238E27FC236}">
                <a16:creationId xmlns:a16="http://schemas.microsoft.com/office/drawing/2014/main" id="{9AF93769-CA09-4B48-ADE6-F0F162457555}"/>
              </a:ext>
            </a:extLst>
          </p:cNvPr>
          <p:cNvSpPr txBox="1"/>
          <p:nvPr/>
        </p:nvSpPr>
        <p:spPr>
          <a:xfrm>
            <a:off x="2611493" y="2587951"/>
            <a:ext cx="1865376" cy="830997"/>
          </a:xfrm>
          <a:prstGeom prst="rect">
            <a:avLst/>
          </a:prstGeom>
          <a:noFill/>
        </p:spPr>
        <p:txBody>
          <a:bodyPr wrap="square" rtlCol="0">
            <a:spAutoFit/>
          </a:bodyPr>
          <a:lstStyle/>
          <a:p>
            <a:pPr algn="ctr"/>
            <a:r>
              <a:rPr lang="en-US" sz="1200" dirty="0"/>
              <a:t>Hospital EMR automatically sends information about the discharge to Collective</a:t>
            </a:r>
          </a:p>
        </p:txBody>
      </p:sp>
      <p:pic>
        <p:nvPicPr>
          <p:cNvPr id="42" name="Picture 41">
            <a:extLst>
              <a:ext uri="{FF2B5EF4-FFF2-40B4-BE49-F238E27FC236}">
                <a16:creationId xmlns:a16="http://schemas.microsoft.com/office/drawing/2014/main" id="{DE4EA0BB-1DCF-4977-8D37-0B1985D8A6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780474" y="1923504"/>
            <a:ext cx="592238" cy="1279234"/>
          </a:xfrm>
          <a:prstGeom prst="rect">
            <a:avLst/>
          </a:prstGeom>
          <a:effectLst>
            <a:outerShdw blurRad="50800" dist="38100" dir="2700000" algn="tl" rotWithShape="0">
              <a:prstClr val="black">
                <a:alpha val="5000"/>
              </a:prstClr>
            </a:outerShdw>
          </a:effectLst>
        </p:spPr>
      </p:pic>
      <p:sp>
        <p:nvSpPr>
          <p:cNvPr id="43" name="TextBox 42">
            <a:extLst>
              <a:ext uri="{FF2B5EF4-FFF2-40B4-BE49-F238E27FC236}">
                <a16:creationId xmlns:a16="http://schemas.microsoft.com/office/drawing/2014/main" id="{738FCACA-837A-4F9B-B38E-DE2942E80BA4}"/>
              </a:ext>
            </a:extLst>
          </p:cNvPr>
          <p:cNvSpPr txBox="1"/>
          <p:nvPr/>
        </p:nvSpPr>
        <p:spPr>
          <a:xfrm>
            <a:off x="9571131" y="3362091"/>
            <a:ext cx="1759115" cy="830997"/>
          </a:xfrm>
          <a:prstGeom prst="rect">
            <a:avLst/>
          </a:prstGeom>
          <a:noFill/>
        </p:spPr>
        <p:txBody>
          <a:bodyPr wrap="square" rtlCol="0">
            <a:spAutoFit/>
          </a:bodyPr>
          <a:lstStyle/>
          <a:p>
            <a:pPr algn="ctr"/>
            <a:r>
              <a:rPr lang="en-US" sz="1200" dirty="0">
                <a:solidFill>
                  <a:schemeClr val="accent1"/>
                </a:solidFill>
              </a:rPr>
              <a:t>Care providers contact the patient to initiate TCM contact within the requisite 2-day window</a:t>
            </a:r>
          </a:p>
        </p:txBody>
      </p:sp>
      <p:grpSp>
        <p:nvGrpSpPr>
          <p:cNvPr id="44" name="Group 43">
            <a:extLst>
              <a:ext uri="{FF2B5EF4-FFF2-40B4-BE49-F238E27FC236}">
                <a16:creationId xmlns:a16="http://schemas.microsoft.com/office/drawing/2014/main" id="{75A1F95C-90E0-42BA-B410-2B7F816C0111}"/>
              </a:ext>
            </a:extLst>
          </p:cNvPr>
          <p:cNvGrpSpPr/>
          <p:nvPr/>
        </p:nvGrpSpPr>
        <p:grpSpPr>
          <a:xfrm rot="5400000">
            <a:off x="7346662" y="2784948"/>
            <a:ext cx="877434" cy="877434"/>
            <a:chOff x="1520826" y="3505073"/>
            <a:chExt cx="1501010" cy="1501010"/>
          </a:xfrm>
        </p:grpSpPr>
        <p:sp>
          <p:nvSpPr>
            <p:cNvPr id="45" name="Oval 44">
              <a:extLst>
                <a:ext uri="{FF2B5EF4-FFF2-40B4-BE49-F238E27FC236}">
                  <a16:creationId xmlns:a16="http://schemas.microsoft.com/office/drawing/2014/main" id="{D39D510B-40CB-4170-A382-F7FBD87830BA}"/>
                </a:ext>
              </a:extLst>
            </p:cNvPr>
            <p:cNvSpPr/>
            <p:nvPr/>
          </p:nvSpPr>
          <p:spPr>
            <a:xfrm>
              <a:off x="1729328" y="3689678"/>
              <a:ext cx="853678" cy="853678"/>
            </a:xfrm>
            <a:prstGeom prst="ellipse">
              <a:avLst/>
            </a:prstGeom>
            <a:solidFill>
              <a:schemeClr val="bg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C91AA5ED-7471-4C31-95B2-2A2B2C98A61B}"/>
                </a:ext>
              </a:extLst>
            </p:cNvPr>
            <p:cNvPicPr>
              <a:picLocks noChangeAspect="1"/>
            </p:cNvPicPr>
            <p:nvPr/>
          </p:nvPicPr>
          <p:blipFill>
            <a:blip r:embed="rId6">
              <a:duotone>
                <a:prstClr val="black"/>
                <a:schemeClr val="tx2">
                  <a:tint val="45000"/>
                  <a:satMod val="400000"/>
                </a:schemeClr>
              </a:duotone>
              <a:extLst>
                <a:ext uri="{837473B0-CC2E-450A-ABE3-18F120FF3D39}">
                  <a1611:picAttrSrcUrl xmlns:a1611="http://schemas.microsoft.com/office/drawing/2016/11/main" r:id="rId7"/>
                </a:ext>
              </a:extLst>
            </a:blip>
            <a:stretch>
              <a:fillRect/>
            </a:stretch>
          </p:blipFill>
          <p:spPr>
            <a:xfrm>
              <a:off x="1520826" y="3505073"/>
              <a:ext cx="1501010" cy="1501010"/>
            </a:xfrm>
            <a:prstGeom prst="rect">
              <a:avLst/>
            </a:prstGeom>
            <a:noFill/>
            <a:ln>
              <a:noFill/>
            </a:ln>
            <a:effectLst>
              <a:outerShdw blurRad="50800" dist="38100" dir="2700000" algn="tl" rotWithShape="0">
                <a:prstClr val="black">
                  <a:alpha val="40000"/>
                </a:prstClr>
              </a:outerShdw>
            </a:effectLst>
          </p:spPr>
        </p:pic>
      </p:grpSp>
      <p:pic>
        <p:nvPicPr>
          <p:cNvPr id="47" name="Picture 46">
            <a:extLst>
              <a:ext uri="{FF2B5EF4-FFF2-40B4-BE49-F238E27FC236}">
                <a16:creationId xmlns:a16="http://schemas.microsoft.com/office/drawing/2014/main" id="{9991B7A4-6527-4675-A19D-AD6B348F9F3A}"/>
              </a:ext>
            </a:extLst>
          </p:cNvPr>
          <p:cNvPicPr>
            <a:picLocks noChangeAspect="1"/>
          </p:cNvPicPr>
          <p:nvPr/>
        </p:nvPicPr>
        <p:blipFill>
          <a:blip r:embed="rId8"/>
          <a:stretch>
            <a:fillRect/>
          </a:stretch>
        </p:blipFill>
        <p:spPr>
          <a:xfrm>
            <a:off x="8364354" y="1788224"/>
            <a:ext cx="785313" cy="785313"/>
          </a:xfrm>
          <a:prstGeom prst="rect">
            <a:avLst/>
          </a:prstGeom>
          <a:effectLst>
            <a:outerShdw blurRad="25400" dist="12700" dir="2700000" algn="tl" rotWithShape="0">
              <a:prstClr val="black">
                <a:alpha val="20000"/>
              </a:prstClr>
            </a:outerShdw>
          </a:effectLst>
        </p:spPr>
      </p:pic>
      <p:sp>
        <p:nvSpPr>
          <p:cNvPr id="48" name="Rectangle 47">
            <a:extLst>
              <a:ext uri="{FF2B5EF4-FFF2-40B4-BE49-F238E27FC236}">
                <a16:creationId xmlns:a16="http://schemas.microsoft.com/office/drawing/2014/main" id="{AD808701-EDD6-4461-8D88-BB20118C47E7}"/>
              </a:ext>
            </a:extLst>
          </p:cNvPr>
          <p:cNvSpPr/>
          <p:nvPr/>
        </p:nvSpPr>
        <p:spPr>
          <a:xfrm>
            <a:off x="0" y="4617041"/>
            <a:ext cx="12192000" cy="12171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Throughout the process, care teams are empowered to communicate when contact has occurred and</a:t>
            </a:r>
          </a:p>
          <a:p>
            <a:pPr algn="ctr"/>
            <a:r>
              <a:rPr lang="en-US" dirty="0"/>
              <a:t>how care is being managed, avoiding duplicative efforts to manage transitions post-discharge. </a:t>
            </a:r>
          </a:p>
        </p:txBody>
      </p:sp>
    </p:spTree>
    <p:extLst>
      <p:ext uri="{BB962C8B-B14F-4D97-AF65-F5344CB8AC3E}">
        <p14:creationId xmlns:p14="http://schemas.microsoft.com/office/powerpoint/2010/main" val="152090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133E18-5B20-49F7-8C9D-28B5EE68A57B}"/>
              </a:ext>
            </a:extLst>
          </p:cNvPr>
          <p:cNvSpPr txBox="1"/>
          <p:nvPr/>
        </p:nvSpPr>
        <p:spPr>
          <a:xfrm>
            <a:off x="617658" y="835283"/>
            <a:ext cx="2650341" cy="523220"/>
          </a:xfrm>
          <a:prstGeom prst="rect">
            <a:avLst/>
          </a:prstGeom>
          <a:noFill/>
        </p:spPr>
        <p:txBody>
          <a:bodyPr wrap="square" rtlCol="0">
            <a:spAutoFit/>
          </a:bodyPr>
          <a:lstStyle/>
          <a:p>
            <a:r>
              <a:rPr lang="en-US" sz="2800" dirty="0">
                <a:solidFill>
                  <a:schemeClr val="bg1"/>
                </a:solidFill>
                <a:latin typeface="+mj-lt"/>
              </a:rPr>
              <a:t>The challenge…</a:t>
            </a:r>
          </a:p>
        </p:txBody>
      </p:sp>
      <p:sp>
        <p:nvSpPr>
          <p:cNvPr id="5" name="TextBox 4">
            <a:extLst>
              <a:ext uri="{FF2B5EF4-FFF2-40B4-BE49-F238E27FC236}">
                <a16:creationId xmlns:a16="http://schemas.microsoft.com/office/drawing/2014/main" id="{448B84D5-517F-4B16-9B21-10A698273E17}"/>
              </a:ext>
            </a:extLst>
          </p:cNvPr>
          <p:cNvSpPr txBox="1"/>
          <p:nvPr/>
        </p:nvSpPr>
        <p:spPr>
          <a:xfrm>
            <a:off x="6310555" y="841287"/>
            <a:ext cx="3938616" cy="523220"/>
          </a:xfrm>
          <a:prstGeom prst="rect">
            <a:avLst/>
          </a:prstGeom>
          <a:noFill/>
        </p:spPr>
        <p:txBody>
          <a:bodyPr wrap="square" rtlCol="0">
            <a:spAutoFit/>
          </a:bodyPr>
          <a:lstStyle/>
          <a:p>
            <a:r>
              <a:rPr lang="en-US" sz="2800" dirty="0">
                <a:solidFill>
                  <a:schemeClr val="bg1"/>
                </a:solidFill>
                <a:latin typeface="+mj-lt"/>
              </a:rPr>
              <a:t>The Collective solution…</a:t>
            </a:r>
          </a:p>
        </p:txBody>
      </p:sp>
      <p:cxnSp>
        <p:nvCxnSpPr>
          <p:cNvPr id="6" name="Straight Connector 5">
            <a:extLst>
              <a:ext uri="{FF2B5EF4-FFF2-40B4-BE49-F238E27FC236}">
                <a16:creationId xmlns:a16="http://schemas.microsoft.com/office/drawing/2014/main" id="{D4DC957A-9D30-4A3B-BAC5-2A433615122E}"/>
              </a:ext>
            </a:extLst>
          </p:cNvPr>
          <p:cNvCxnSpPr>
            <a:cxnSpLocks/>
          </p:cNvCxnSpPr>
          <p:nvPr/>
        </p:nvCxnSpPr>
        <p:spPr>
          <a:xfrm>
            <a:off x="649224" y="1364507"/>
            <a:ext cx="5202936"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35CD524-4A6D-4D30-B472-378AC6045BCC}"/>
              </a:ext>
            </a:extLst>
          </p:cNvPr>
          <p:cNvCxnSpPr>
            <a:cxnSpLocks/>
          </p:cNvCxnSpPr>
          <p:nvPr/>
        </p:nvCxnSpPr>
        <p:spPr>
          <a:xfrm>
            <a:off x="6310555" y="1364507"/>
            <a:ext cx="523888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3">
            <a:extLst>
              <a:ext uri="{FF2B5EF4-FFF2-40B4-BE49-F238E27FC236}">
                <a16:creationId xmlns:a16="http://schemas.microsoft.com/office/drawing/2014/main" id="{D11EFC60-9A03-430F-961D-FFC8EDE030BB}"/>
              </a:ext>
            </a:extLst>
          </p:cNvPr>
          <p:cNvSpPr txBox="1">
            <a:spLocks/>
          </p:cNvSpPr>
          <p:nvPr/>
        </p:nvSpPr>
        <p:spPr>
          <a:xfrm>
            <a:off x="505690" y="134508"/>
            <a:ext cx="11262637" cy="982133"/>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3600" b="0" kern="1200" baseline="0">
                <a:solidFill>
                  <a:schemeClr val="tx1"/>
                </a:solidFill>
                <a:latin typeface="+mj-lt"/>
                <a:ea typeface="+mj-ea"/>
                <a:cs typeface="+mj-cs"/>
              </a:defRPr>
            </a:lvl1pPr>
          </a:lstStyle>
          <a:p>
            <a:r>
              <a:rPr lang="en-US" sz="2400" dirty="0"/>
              <a:t>How does Collective help with TCM…?</a:t>
            </a:r>
          </a:p>
        </p:txBody>
      </p:sp>
      <p:grpSp>
        <p:nvGrpSpPr>
          <p:cNvPr id="18" name="Group 17">
            <a:extLst>
              <a:ext uri="{FF2B5EF4-FFF2-40B4-BE49-F238E27FC236}">
                <a16:creationId xmlns:a16="http://schemas.microsoft.com/office/drawing/2014/main" id="{1FBC32D8-D6A6-4550-8F62-902A889F9BC5}"/>
              </a:ext>
            </a:extLst>
          </p:cNvPr>
          <p:cNvGrpSpPr/>
          <p:nvPr/>
        </p:nvGrpSpPr>
        <p:grpSpPr>
          <a:xfrm>
            <a:off x="649224" y="1517904"/>
            <a:ext cx="5661331" cy="950971"/>
            <a:chOff x="505690" y="3282696"/>
            <a:chExt cx="5804865" cy="950971"/>
          </a:xfrm>
        </p:grpSpPr>
        <p:sp>
          <p:nvSpPr>
            <p:cNvPr id="15" name="Callout: Right Arrow 14">
              <a:extLst>
                <a:ext uri="{FF2B5EF4-FFF2-40B4-BE49-F238E27FC236}">
                  <a16:creationId xmlns:a16="http://schemas.microsoft.com/office/drawing/2014/main" id="{1FC50B08-C449-427F-A05E-60902ECCD165}"/>
                </a:ext>
              </a:extLst>
            </p:cNvPr>
            <p:cNvSpPr/>
            <p:nvPr/>
          </p:nvSpPr>
          <p:spPr>
            <a:xfrm>
              <a:off x="938844" y="3282696"/>
              <a:ext cx="5371711" cy="950969"/>
            </a:xfrm>
            <a:prstGeom prst="rightArrowCallout">
              <a:avLst>
                <a:gd name="adj1" fmla="val 61430"/>
                <a:gd name="adj2" fmla="val 50000"/>
                <a:gd name="adj3" fmla="val 47861"/>
                <a:gd name="adj4" fmla="val 9357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a:endParaRPr lang="en-US" sz="1600" dirty="0"/>
            </a:p>
          </p:txBody>
        </p:sp>
        <p:sp>
          <p:nvSpPr>
            <p:cNvPr id="17" name="Rectangle: Rounded Corners 16">
              <a:extLst>
                <a:ext uri="{FF2B5EF4-FFF2-40B4-BE49-F238E27FC236}">
                  <a16:creationId xmlns:a16="http://schemas.microsoft.com/office/drawing/2014/main" id="{1924BD12-B04A-4E36-9A5A-54E451DC4816}"/>
                </a:ext>
              </a:extLst>
            </p:cNvPr>
            <p:cNvSpPr/>
            <p:nvPr/>
          </p:nvSpPr>
          <p:spPr>
            <a:xfrm>
              <a:off x="505690" y="3282696"/>
              <a:ext cx="5371711" cy="95097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5563"/>
              <a:r>
                <a:rPr lang="en-US" sz="1600" dirty="0"/>
                <a:t>Patients must be contacted within two business days following the beneficiary’s discharge</a:t>
              </a:r>
            </a:p>
          </p:txBody>
        </p:sp>
      </p:grpSp>
      <p:sp>
        <p:nvSpPr>
          <p:cNvPr id="19" name="Rectangle: Rounded Corners 18">
            <a:extLst>
              <a:ext uri="{FF2B5EF4-FFF2-40B4-BE49-F238E27FC236}">
                <a16:creationId xmlns:a16="http://schemas.microsoft.com/office/drawing/2014/main" id="{BBD6BA6F-1CC6-47B9-AF96-341CAA58A8A6}"/>
              </a:ext>
            </a:extLst>
          </p:cNvPr>
          <p:cNvSpPr/>
          <p:nvPr/>
        </p:nvSpPr>
        <p:spPr>
          <a:xfrm>
            <a:off x="6310555" y="1517904"/>
            <a:ext cx="5238887" cy="95096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5563"/>
            <a:r>
              <a:rPr lang="en-US" sz="1600" dirty="0">
                <a:solidFill>
                  <a:schemeClr val="bg2"/>
                </a:solidFill>
              </a:rPr>
              <a:t>Notification of discharge in real time, allowing your organization to initiate contact immediately</a:t>
            </a:r>
          </a:p>
        </p:txBody>
      </p:sp>
      <p:grpSp>
        <p:nvGrpSpPr>
          <p:cNvPr id="21" name="Group 20">
            <a:extLst>
              <a:ext uri="{FF2B5EF4-FFF2-40B4-BE49-F238E27FC236}">
                <a16:creationId xmlns:a16="http://schemas.microsoft.com/office/drawing/2014/main" id="{31ED2710-4F31-4C33-BA81-6F36D0EADBE1}"/>
              </a:ext>
            </a:extLst>
          </p:cNvPr>
          <p:cNvGrpSpPr/>
          <p:nvPr/>
        </p:nvGrpSpPr>
        <p:grpSpPr>
          <a:xfrm>
            <a:off x="649224" y="2613117"/>
            <a:ext cx="5661331" cy="950971"/>
            <a:chOff x="505690" y="3282696"/>
            <a:chExt cx="5804865" cy="950971"/>
          </a:xfrm>
        </p:grpSpPr>
        <p:sp>
          <p:nvSpPr>
            <p:cNvPr id="22" name="Callout: Right Arrow 21">
              <a:extLst>
                <a:ext uri="{FF2B5EF4-FFF2-40B4-BE49-F238E27FC236}">
                  <a16:creationId xmlns:a16="http://schemas.microsoft.com/office/drawing/2014/main" id="{FE678B3E-6AEC-4109-8444-5EFD23DB9BC7}"/>
                </a:ext>
              </a:extLst>
            </p:cNvPr>
            <p:cNvSpPr/>
            <p:nvPr/>
          </p:nvSpPr>
          <p:spPr>
            <a:xfrm>
              <a:off x="938844" y="3282696"/>
              <a:ext cx="5371711" cy="950969"/>
            </a:xfrm>
            <a:prstGeom prst="rightArrowCallout">
              <a:avLst>
                <a:gd name="adj1" fmla="val 61430"/>
                <a:gd name="adj2" fmla="val 50000"/>
                <a:gd name="adj3" fmla="val 47861"/>
                <a:gd name="adj4" fmla="val 9357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a:endParaRPr lang="en-US" sz="1600" dirty="0"/>
            </a:p>
          </p:txBody>
        </p:sp>
        <p:sp>
          <p:nvSpPr>
            <p:cNvPr id="23" name="Rectangle: Rounded Corners 22">
              <a:extLst>
                <a:ext uri="{FF2B5EF4-FFF2-40B4-BE49-F238E27FC236}">
                  <a16:creationId xmlns:a16="http://schemas.microsoft.com/office/drawing/2014/main" id="{A95A3BA9-7086-497F-AC2A-EB957E982C3F}"/>
                </a:ext>
              </a:extLst>
            </p:cNvPr>
            <p:cNvSpPr/>
            <p:nvPr/>
          </p:nvSpPr>
          <p:spPr>
            <a:xfrm>
              <a:off x="505690" y="3282696"/>
              <a:ext cx="5371711" cy="95097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5563"/>
              <a:r>
                <a:rPr lang="en-US" sz="1600" dirty="0"/>
                <a:t>Patients must be discharged to a community setting to be eligible for TCM</a:t>
              </a:r>
            </a:p>
          </p:txBody>
        </p:sp>
      </p:grpSp>
      <p:sp>
        <p:nvSpPr>
          <p:cNvPr id="24" name="Rectangle: Rounded Corners 23">
            <a:extLst>
              <a:ext uri="{FF2B5EF4-FFF2-40B4-BE49-F238E27FC236}">
                <a16:creationId xmlns:a16="http://schemas.microsoft.com/office/drawing/2014/main" id="{9A159074-B032-4F4F-9A13-4A12D9272694}"/>
              </a:ext>
            </a:extLst>
          </p:cNvPr>
          <p:cNvSpPr/>
          <p:nvPr/>
        </p:nvSpPr>
        <p:spPr>
          <a:xfrm>
            <a:off x="6310555" y="2613117"/>
            <a:ext cx="5238887" cy="95096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5563"/>
            <a:r>
              <a:rPr lang="en-US" sz="1600" dirty="0">
                <a:solidFill>
                  <a:schemeClr val="bg2"/>
                </a:solidFill>
              </a:rPr>
              <a:t>Identifies patients who have been discharged from inpatient—or any setting—and not admitted to a SNF</a:t>
            </a:r>
          </a:p>
        </p:txBody>
      </p:sp>
      <p:grpSp>
        <p:nvGrpSpPr>
          <p:cNvPr id="25" name="Group 24">
            <a:extLst>
              <a:ext uri="{FF2B5EF4-FFF2-40B4-BE49-F238E27FC236}">
                <a16:creationId xmlns:a16="http://schemas.microsoft.com/office/drawing/2014/main" id="{A1526AA6-A935-48B5-B755-DC04A19A616D}"/>
              </a:ext>
            </a:extLst>
          </p:cNvPr>
          <p:cNvGrpSpPr/>
          <p:nvPr/>
        </p:nvGrpSpPr>
        <p:grpSpPr>
          <a:xfrm>
            <a:off x="649224" y="3717464"/>
            <a:ext cx="5661331" cy="950971"/>
            <a:chOff x="505690" y="3282696"/>
            <a:chExt cx="5804865" cy="950971"/>
          </a:xfrm>
        </p:grpSpPr>
        <p:sp>
          <p:nvSpPr>
            <p:cNvPr id="26" name="Callout: Right Arrow 25">
              <a:extLst>
                <a:ext uri="{FF2B5EF4-FFF2-40B4-BE49-F238E27FC236}">
                  <a16:creationId xmlns:a16="http://schemas.microsoft.com/office/drawing/2014/main" id="{FF542ECC-F040-4D94-9B87-A0CE5392C961}"/>
                </a:ext>
              </a:extLst>
            </p:cNvPr>
            <p:cNvSpPr/>
            <p:nvPr/>
          </p:nvSpPr>
          <p:spPr>
            <a:xfrm>
              <a:off x="938844" y="3282696"/>
              <a:ext cx="5371711" cy="950969"/>
            </a:xfrm>
            <a:prstGeom prst="rightArrowCallout">
              <a:avLst>
                <a:gd name="adj1" fmla="val 61430"/>
                <a:gd name="adj2" fmla="val 50000"/>
                <a:gd name="adj3" fmla="val 47861"/>
                <a:gd name="adj4" fmla="val 9357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a:endParaRPr lang="en-US" sz="1600" dirty="0"/>
            </a:p>
          </p:txBody>
        </p:sp>
        <p:sp>
          <p:nvSpPr>
            <p:cNvPr id="27" name="Rectangle: Rounded Corners 26">
              <a:extLst>
                <a:ext uri="{FF2B5EF4-FFF2-40B4-BE49-F238E27FC236}">
                  <a16:creationId xmlns:a16="http://schemas.microsoft.com/office/drawing/2014/main" id="{58201CE5-102F-4647-A037-97B3FE0D7924}"/>
                </a:ext>
              </a:extLst>
            </p:cNvPr>
            <p:cNvSpPr/>
            <p:nvPr/>
          </p:nvSpPr>
          <p:spPr>
            <a:xfrm>
              <a:off x="505690" y="3282696"/>
              <a:ext cx="5371711" cy="95097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5563"/>
              <a:r>
                <a:rPr lang="en-US" sz="1600" dirty="0"/>
                <a:t>Only patients with moderate or high complexity decision making qualify for TCM</a:t>
              </a:r>
            </a:p>
          </p:txBody>
        </p:sp>
      </p:grpSp>
      <p:sp>
        <p:nvSpPr>
          <p:cNvPr id="28" name="Rectangle: Rounded Corners 27">
            <a:extLst>
              <a:ext uri="{FF2B5EF4-FFF2-40B4-BE49-F238E27FC236}">
                <a16:creationId xmlns:a16="http://schemas.microsoft.com/office/drawing/2014/main" id="{523603D7-C1ED-4F9B-804B-64D5E1603D32}"/>
              </a:ext>
            </a:extLst>
          </p:cNvPr>
          <p:cNvSpPr/>
          <p:nvPr/>
        </p:nvSpPr>
        <p:spPr>
          <a:xfrm>
            <a:off x="6310555" y="3717464"/>
            <a:ext cx="5238887" cy="95096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5563"/>
            <a:r>
              <a:rPr lang="en-US" sz="1600" dirty="0">
                <a:solidFill>
                  <a:schemeClr val="bg2"/>
                </a:solidFill>
              </a:rPr>
              <a:t>Considers client-generated information defining high-probability of complexity when sending notifications</a:t>
            </a:r>
          </a:p>
        </p:txBody>
      </p:sp>
      <p:grpSp>
        <p:nvGrpSpPr>
          <p:cNvPr id="29" name="Group 28">
            <a:extLst>
              <a:ext uri="{FF2B5EF4-FFF2-40B4-BE49-F238E27FC236}">
                <a16:creationId xmlns:a16="http://schemas.microsoft.com/office/drawing/2014/main" id="{8DD08130-47C7-4399-822F-F6AAF1D25629}"/>
              </a:ext>
            </a:extLst>
          </p:cNvPr>
          <p:cNvGrpSpPr/>
          <p:nvPr/>
        </p:nvGrpSpPr>
        <p:grpSpPr>
          <a:xfrm>
            <a:off x="649224" y="4817429"/>
            <a:ext cx="5661331" cy="950971"/>
            <a:chOff x="505690" y="3282696"/>
            <a:chExt cx="5804865" cy="950971"/>
          </a:xfrm>
        </p:grpSpPr>
        <p:sp>
          <p:nvSpPr>
            <p:cNvPr id="30" name="Callout: Right Arrow 29">
              <a:extLst>
                <a:ext uri="{FF2B5EF4-FFF2-40B4-BE49-F238E27FC236}">
                  <a16:creationId xmlns:a16="http://schemas.microsoft.com/office/drawing/2014/main" id="{F73329D8-92C9-4187-8D59-2253F95C3806}"/>
                </a:ext>
              </a:extLst>
            </p:cNvPr>
            <p:cNvSpPr/>
            <p:nvPr/>
          </p:nvSpPr>
          <p:spPr>
            <a:xfrm>
              <a:off x="938844" y="3282696"/>
              <a:ext cx="5371711" cy="950969"/>
            </a:xfrm>
            <a:prstGeom prst="rightArrowCallout">
              <a:avLst>
                <a:gd name="adj1" fmla="val 61430"/>
                <a:gd name="adj2" fmla="val 50000"/>
                <a:gd name="adj3" fmla="val 47861"/>
                <a:gd name="adj4" fmla="val 9357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a:endParaRPr lang="en-US" sz="1600" dirty="0"/>
            </a:p>
          </p:txBody>
        </p:sp>
        <p:sp>
          <p:nvSpPr>
            <p:cNvPr id="31" name="Rectangle: Rounded Corners 30">
              <a:extLst>
                <a:ext uri="{FF2B5EF4-FFF2-40B4-BE49-F238E27FC236}">
                  <a16:creationId xmlns:a16="http://schemas.microsoft.com/office/drawing/2014/main" id="{FD4A7D90-9B6E-4E35-BCDF-2FA881A49C72}"/>
                </a:ext>
              </a:extLst>
            </p:cNvPr>
            <p:cNvSpPr/>
            <p:nvPr/>
          </p:nvSpPr>
          <p:spPr>
            <a:xfrm>
              <a:off x="505690" y="3282696"/>
              <a:ext cx="5371711" cy="95097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5563"/>
              <a:r>
                <a:rPr lang="en-US" sz="1600" dirty="0"/>
                <a:t>Multiple individuals can reach out to a patient, causing duplicative efforts that can’t be reimbursed</a:t>
              </a:r>
            </a:p>
          </p:txBody>
        </p:sp>
      </p:grpSp>
      <p:sp>
        <p:nvSpPr>
          <p:cNvPr id="32" name="Rectangle: Rounded Corners 31">
            <a:extLst>
              <a:ext uri="{FF2B5EF4-FFF2-40B4-BE49-F238E27FC236}">
                <a16:creationId xmlns:a16="http://schemas.microsoft.com/office/drawing/2014/main" id="{F00880DC-EB73-48EF-86A9-95F92B0518AD}"/>
              </a:ext>
            </a:extLst>
          </p:cNvPr>
          <p:cNvSpPr/>
          <p:nvPr/>
        </p:nvSpPr>
        <p:spPr>
          <a:xfrm>
            <a:off x="6310555" y="4817429"/>
            <a:ext cx="5238887" cy="95096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5563"/>
            <a:r>
              <a:rPr lang="en-US" sz="1600" dirty="0">
                <a:solidFill>
                  <a:schemeClr val="bg2"/>
                </a:solidFill>
              </a:rPr>
              <a:t>Individuals can document in the Collective Platform when a patient has been successfully contacted</a:t>
            </a:r>
          </a:p>
        </p:txBody>
      </p:sp>
    </p:spTree>
    <p:extLst>
      <p:ext uri="{BB962C8B-B14F-4D97-AF65-F5344CB8AC3E}">
        <p14:creationId xmlns:p14="http://schemas.microsoft.com/office/powerpoint/2010/main" val="3384812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AD563F-E691-4DDB-889C-EE6F4962DCF8}"/>
              </a:ext>
            </a:extLst>
          </p:cNvPr>
          <p:cNvSpPr/>
          <p:nvPr/>
        </p:nvSpPr>
        <p:spPr>
          <a:xfrm>
            <a:off x="0" y="0"/>
            <a:ext cx="1552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AAAC96E-8122-4064-9D53-65959D80B034}"/>
              </a:ext>
            </a:extLst>
          </p:cNvPr>
          <p:cNvSpPr/>
          <p:nvPr/>
        </p:nvSpPr>
        <p:spPr>
          <a:xfrm>
            <a:off x="0" y="3259075"/>
            <a:ext cx="12192000" cy="27511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05D83692-E0CA-4870-B339-349318619BC0}"/>
              </a:ext>
            </a:extLst>
          </p:cNvPr>
          <p:cNvSpPr txBox="1">
            <a:spLocks/>
          </p:cNvSpPr>
          <p:nvPr/>
        </p:nvSpPr>
        <p:spPr>
          <a:xfrm>
            <a:off x="395963" y="152796"/>
            <a:ext cx="11159566" cy="98213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t>Case Study – Portland Clinic </a:t>
            </a:r>
          </a:p>
        </p:txBody>
      </p:sp>
      <p:sp>
        <p:nvSpPr>
          <p:cNvPr id="5" name="Rectangle 4">
            <a:extLst>
              <a:ext uri="{FF2B5EF4-FFF2-40B4-BE49-F238E27FC236}">
                <a16:creationId xmlns:a16="http://schemas.microsoft.com/office/drawing/2014/main" id="{756372E8-825C-4972-B641-501F3F6D5ABF}"/>
              </a:ext>
            </a:extLst>
          </p:cNvPr>
          <p:cNvSpPr/>
          <p:nvPr/>
        </p:nvSpPr>
        <p:spPr>
          <a:xfrm>
            <a:off x="3709362" y="1147762"/>
            <a:ext cx="7879642" cy="1555554"/>
          </a:xfrm>
          <a:prstGeom prst="rect">
            <a:avLst/>
          </a:prstGeom>
        </p:spPr>
        <p:txBody>
          <a:bodyPr wrap="square" anchor="ctr">
            <a:spAutoFit/>
          </a:bodyPr>
          <a:lstStyle/>
          <a:p>
            <a:pPr>
              <a:lnSpc>
                <a:spcPct val="135000"/>
              </a:lnSpc>
            </a:pPr>
            <a:r>
              <a:rPr lang="en-US" dirty="0"/>
              <a:t>Portland Clinic has been successfully tackling high ED-utilization by increasing collaborative care between healthcare providers in the Portland area using the Collective Platform. The result? A 13% reduction in ED visits from high-risk and high-utilizing patients. </a:t>
            </a:r>
          </a:p>
        </p:txBody>
      </p:sp>
      <p:pic>
        <p:nvPicPr>
          <p:cNvPr id="4" name="Picture 3">
            <a:extLst>
              <a:ext uri="{FF2B5EF4-FFF2-40B4-BE49-F238E27FC236}">
                <a16:creationId xmlns:a16="http://schemas.microsoft.com/office/drawing/2014/main" id="{9E6B9E1E-08B0-44D4-B105-428727491F5A}"/>
              </a:ext>
            </a:extLst>
          </p:cNvPr>
          <p:cNvPicPr>
            <a:picLocks noChangeAspect="1"/>
          </p:cNvPicPr>
          <p:nvPr/>
        </p:nvPicPr>
        <p:blipFill>
          <a:blip r:embed="rId3"/>
          <a:stretch>
            <a:fillRect/>
          </a:stretch>
        </p:blipFill>
        <p:spPr>
          <a:xfrm>
            <a:off x="517584" y="1057294"/>
            <a:ext cx="2864550" cy="1885522"/>
          </a:xfrm>
          <a:prstGeom prst="rect">
            <a:avLst/>
          </a:prstGeom>
        </p:spPr>
      </p:pic>
      <p:sp>
        <p:nvSpPr>
          <p:cNvPr id="9" name="TextBox 8">
            <a:extLst>
              <a:ext uri="{FF2B5EF4-FFF2-40B4-BE49-F238E27FC236}">
                <a16:creationId xmlns:a16="http://schemas.microsoft.com/office/drawing/2014/main" id="{9369FBE7-735C-40E5-B793-BEDE8E0B763C}"/>
              </a:ext>
            </a:extLst>
          </p:cNvPr>
          <p:cNvSpPr txBox="1"/>
          <p:nvPr/>
        </p:nvSpPr>
        <p:spPr>
          <a:xfrm>
            <a:off x="434456" y="3383931"/>
            <a:ext cx="11286489" cy="2521588"/>
          </a:xfrm>
          <a:prstGeom prst="rect">
            <a:avLst/>
          </a:prstGeom>
          <a:noFill/>
        </p:spPr>
        <p:txBody>
          <a:bodyPr wrap="square" rtlCol="0">
            <a:spAutoFit/>
          </a:bodyPr>
          <a:lstStyle/>
          <a:p>
            <a:pPr>
              <a:lnSpc>
                <a:spcPct val="135000"/>
              </a:lnSpc>
            </a:pPr>
            <a:r>
              <a:rPr lang="en-US" dirty="0">
                <a:solidFill>
                  <a:schemeClr val="bg1"/>
                </a:solidFill>
              </a:rPr>
              <a:t>Portland Clinic began using Collective in 2015 to track patients within the hospital. Since then, they’ve expanded to include transition of care (TOC) outreach for all patients—including ED, inpatient, admissions, and others. </a:t>
            </a:r>
          </a:p>
          <a:p>
            <a:pPr>
              <a:lnSpc>
                <a:spcPct val="135000"/>
              </a:lnSpc>
            </a:pPr>
            <a:endParaRPr lang="en-US" sz="800" dirty="0">
              <a:solidFill>
                <a:schemeClr val="bg1"/>
              </a:solidFill>
            </a:endParaRPr>
          </a:p>
          <a:p>
            <a:pPr>
              <a:lnSpc>
                <a:spcPct val="135000"/>
              </a:lnSpc>
            </a:pPr>
            <a:r>
              <a:rPr lang="en-US" dirty="0">
                <a:solidFill>
                  <a:schemeClr val="bg1"/>
                </a:solidFill>
              </a:rPr>
              <a:t>As part of the collaboration initiative, Portland Clinic partnered with Portland Coordinated Care Association PCCA to create collaborative care cohorts connecting hospitals, health plans, primary care physicians, oncologists, and community outreach social workers to identify high-risk patients and develop care plans to maximize patient outcomes and reduce readmissions.</a:t>
            </a:r>
          </a:p>
        </p:txBody>
      </p:sp>
    </p:spTree>
    <p:extLst>
      <p:ext uri="{BB962C8B-B14F-4D97-AF65-F5344CB8AC3E}">
        <p14:creationId xmlns:p14="http://schemas.microsoft.com/office/powerpoint/2010/main" val="3296818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87A9EC-6FC9-554D-A855-10F4B7475ABE}"/>
              </a:ext>
            </a:extLst>
          </p:cNvPr>
          <p:cNvSpPr/>
          <p:nvPr/>
        </p:nvSpPr>
        <p:spPr>
          <a:xfrm>
            <a:off x="0" y="0"/>
            <a:ext cx="12192000" cy="600760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ECAFD10-11DB-4E7F-9C5B-77D71997CA79}"/>
              </a:ext>
            </a:extLst>
          </p:cNvPr>
          <p:cNvSpPr/>
          <p:nvPr/>
        </p:nvSpPr>
        <p:spPr>
          <a:xfrm>
            <a:off x="6309360" y="1776430"/>
            <a:ext cx="5367528" cy="3007555"/>
          </a:xfrm>
          <a:prstGeom prst="rect">
            <a:avLst/>
          </a:prstGeom>
        </p:spPr>
        <p:txBody>
          <a:bodyPr wrap="square">
            <a:spAutoFit/>
          </a:bodyPr>
          <a:lstStyle/>
          <a:p>
            <a:pPr>
              <a:lnSpc>
                <a:spcPct val="120000"/>
              </a:lnSpc>
            </a:pPr>
            <a:r>
              <a:rPr lang="en-US" sz="3200" i="1" dirty="0">
                <a:solidFill>
                  <a:schemeClr val="bg1"/>
                </a:solidFill>
                <a:latin typeface="+mj-lt"/>
              </a:rPr>
              <a:t>Using Collective’s annualized data, Portland Clinic was able to increase TCM coding rates 33%, resulting in a 30% increase in revenue. </a:t>
            </a:r>
            <a:endParaRPr lang="en-US" sz="2800" i="1" dirty="0">
              <a:solidFill>
                <a:schemeClr val="bg1"/>
              </a:solidFill>
              <a:latin typeface="+mj-lt"/>
            </a:endParaRPr>
          </a:p>
        </p:txBody>
      </p:sp>
      <p:sp>
        <p:nvSpPr>
          <p:cNvPr id="6" name="Rectangle 5">
            <a:extLst>
              <a:ext uri="{FF2B5EF4-FFF2-40B4-BE49-F238E27FC236}">
                <a16:creationId xmlns:a16="http://schemas.microsoft.com/office/drawing/2014/main" id="{434A6054-1F8C-405B-9A49-2268DC4E3470}"/>
              </a:ext>
            </a:extLst>
          </p:cNvPr>
          <p:cNvSpPr/>
          <p:nvPr/>
        </p:nvSpPr>
        <p:spPr>
          <a:xfrm>
            <a:off x="597409" y="1386101"/>
            <a:ext cx="4559808" cy="3785652"/>
          </a:xfrm>
          <a:prstGeom prst="rect">
            <a:avLst/>
          </a:prstGeom>
        </p:spPr>
        <p:txBody>
          <a:bodyPr wrap="square">
            <a:spAutoFit/>
          </a:bodyPr>
          <a:lstStyle/>
          <a:p>
            <a:r>
              <a:rPr lang="en-US" sz="1600" b="1" dirty="0">
                <a:solidFill>
                  <a:schemeClr val="bg1"/>
                </a:solidFill>
              </a:rPr>
              <a:t>Since implementing Collective, Portland Clinic has seen</a:t>
            </a:r>
          </a:p>
          <a:p>
            <a:endParaRPr lang="en-US" sz="1600" dirty="0">
              <a:solidFill>
                <a:schemeClr val="bg1"/>
              </a:solidFill>
            </a:endParaRPr>
          </a:p>
          <a:p>
            <a:pPr lvl="1"/>
            <a:r>
              <a:rPr lang="en-US" sz="1600" dirty="0">
                <a:solidFill>
                  <a:schemeClr val="bg1"/>
                </a:solidFill>
              </a:rPr>
              <a:t>A </a:t>
            </a:r>
            <a:r>
              <a:rPr lang="en-US" sz="1600" dirty="0"/>
              <a:t>5.1%  reduction in 30-day readmissions </a:t>
            </a:r>
            <a:r>
              <a:rPr lang="en-US" sz="1600" dirty="0">
                <a:solidFill>
                  <a:schemeClr val="bg1"/>
                </a:solidFill>
              </a:rPr>
              <a:t>from 2016 to 2018</a:t>
            </a:r>
          </a:p>
          <a:p>
            <a:pPr lvl="1"/>
            <a:endParaRPr lang="en-US" sz="1600" dirty="0">
              <a:solidFill>
                <a:schemeClr val="bg1"/>
              </a:solidFill>
            </a:endParaRPr>
          </a:p>
          <a:p>
            <a:pPr lvl="1"/>
            <a:r>
              <a:rPr lang="en-US" sz="1600" dirty="0"/>
              <a:t>Readmissions drop from 5.1% above the regional average, to 2.1% below </a:t>
            </a:r>
            <a:r>
              <a:rPr lang="en-US" sz="1600" dirty="0">
                <a:solidFill>
                  <a:schemeClr val="bg1"/>
                </a:solidFill>
              </a:rPr>
              <a:t>the regional average</a:t>
            </a:r>
          </a:p>
          <a:p>
            <a:pPr lvl="1"/>
            <a:endParaRPr lang="en-US" sz="1600" dirty="0">
              <a:solidFill>
                <a:schemeClr val="bg1"/>
              </a:solidFill>
            </a:endParaRPr>
          </a:p>
          <a:p>
            <a:pPr lvl="1"/>
            <a:r>
              <a:rPr lang="en-US" sz="1600" dirty="0">
                <a:solidFill>
                  <a:schemeClr val="bg1"/>
                </a:solidFill>
              </a:rPr>
              <a:t>A </a:t>
            </a:r>
            <a:r>
              <a:rPr lang="en-US" sz="1600" dirty="0"/>
              <a:t>13% decrease in ED visits </a:t>
            </a:r>
            <a:r>
              <a:rPr lang="en-US" sz="1600" dirty="0">
                <a:solidFill>
                  <a:schemeClr val="bg1"/>
                </a:solidFill>
              </a:rPr>
              <a:t>for patients with coordinated TOC plans </a:t>
            </a:r>
          </a:p>
          <a:p>
            <a:pPr lvl="1"/>
            <a:endParaRPr lang="en-US" sz="1600" dirty="0">
              <a:solidFill>
                <a:schemeClr val="bg1"/>
              </a:solidFill>
            </a:endParaRPr>
          </a:p>
          <a:p>
            <a:pPr lvl="1"/>
            <a:r>
              <a:rPr lang="en-US" sz="1600" dirty="0">
                <a:solidFill>
                  <a:schemeClr val="bg1"/>
                </a:solidFill>
              </a:rPr>
              <a:t>A decrease in initial pilot studies from 43 high utilizing patients to 33 within the first month </a:t>
            </a:r>
            <a:endParaRPr lang="en-US" dirty="0">
              <a:solidFill>
                <a:schemeClr val="bg1"/>
              </a:solidFill>
            </a:endParaRPr>
          </a:p>
        </p:txBody>
      </p:sp>
      <p:cxnSp>
        <p:nvCxnSpPr>
          <p:cNvPr id="8" name="Straight Connector 7">
            <a:extLst>
              <a:ext uri="{FF2B5EF4-FFF2-40B4-BE49-F238E27FC236}">
                <a16:creationId xmlns:a16="http://schemas.microsoft.com/office/drawing/2014/main" id="{EC7719D3-672D-4212-9E4E-3F50860755CE}"/>
              </a:ext>
            </a:extLst>
          </p:cNvPr>
          <p:cNvCxnSpPr>
            <a:cxnSpLocks/>
          </p:cNvCxnSpPr>
          <p:nvPr/>
        </p:nvCxnSpPr>
        <p:spPr>
          <a:xfrm>
            <a:off x="5686116" y="1045518"/>
            <a:ext cx="0" cy="4623762"/>
          </a:xfrm>
          <a:prstGeom prst="line">
            <a:avLst/>
          </a:prstGeom>
          <a:ln w="19050">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2BA2BB83-7CBB-45A7-A0F1-031356834CD8}"/>
              </a:ext>
            </a:extLst>
          </p:cNvPr>
          <p:cNvSpPr txBox="1">
            <a:spLocks/>
          </p:cNvSpPr>
          <p:nvPr/>
        </p:nvSpPr>
        <p:spPr>
          <a:xfrm>
            <a:off x="395963" y="152796"/>
            <a:ext cx="11159566" cy="98213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chemeClr val="bg1"/>
                </a:solidFill>
              </a:rPr>
              <a:t>Case Study – Portland Clinic</a:t>
            </a:r>
          </a:p>
        </p:txBody>
      </p:sp>
    </p:spTree>
    <p:extLst>
      <p:ext uri="{BB962C8B-B14F-4D97-AF65-F5344CB8AC3E}">
        <p14:creationId xmlns:p14="http://schemas.microsoft.com/office/powerpoint/2010/main" val="1575123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8600" y="5585908"/>
            <a:ext cx="7929282" cy="847164"/>
          </a:xfrm>
        </p:spPr>
        <p:txBody>
          <a:bodyPr/>
          <a:lstStyle/>
          <a:p>
            <a:r>
              <a:rPr lang="en-US" dirty="0"/>
              <a:t>THANK YOU</a:t>
            </a:r>
          </a:p>
        </p:txBody>
      </p:sp>
    </p:spTree>
    <p:extLst>
      <p:ext uri="{BB962C8B-B14F-4D97-AF65-F5344CB8AC3E}">
        <p14:creationId xmlns:p14="http://schemas.microsoft.com/office/powerpoint/2010/main" val="1954946922"/>
      </p:ext>
    </p:extLst>
  </p:cSld>
  <p:clrMapOvr>
    <a:masterClrMapping/>
  </p:clrMapOvr>
</p:sld>
</file>

<file path=ppt/theme/theme1.xml><?xml version="1.0" encoding="utf-8"?>
<a:theme xmlns:a="http://schemas.openxmlformats.org/drawingml/2006/main" name="Custom Design">
  <a:themeElements>
    <a:clrScheme name="Collective Theme">
      <a:dk1>
        <a:srgbClr val="455469"/>
      </a:dk1>
      <a:lt1>
        <a:srgbClr val="FFFFFF"/>
      </a:lt1>
      <a:dk2>
        <a:srgbClr val="474747"/>
      </a:dk2>
      <a:lt2>
        <a:srgbClr val="14A0C0"/>
      </a:lt2>
      <a:accent1>
        <a:srgbClr val="21CB9C"/>
      </a:accent1>
      <a:accent2>
        <a:srgbClr val="5059AB"/>
      </a:accent2>
      <a:accent3>
        <a:srgbClr val="7DE314"/>
      </a:accent3>
      <a:accent4>
        <a:srgbClr val="14A0C0"/>
      </a:accent4>
      <a:accent5>
        <a:srgbClr val="4F7BAC"/>
      </a:accent5>
      <a:accent6>
        <a:srgbClr val="70AD47"/>
      </a:accent6>
      <a:hlink>
        <a:srgbClr val="14A0C0"/>
      </a:hlink>
      <a:folHlink>
        <a:srgbClr val="5059A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ISSION STATEMENT">
  <a:themeElements>
    <a:clrScheme name="COLLECTIVE MEDICAL PPT COLORS">
      <a:dk1>
        <a:srgbClr val="455469"/>
      </a:dk1>
      <a:lt1>
        <a:srgbClr val="FFFFFF"/>
      </a:lt1>
      <a:dk2>
        <a:srgbClr val="474747"/>
      </a:dk2>
      <a:lt2>
        <a:srgbClr val="14A0C0"/>
      </a:lt2>
      <a:accent1>
        <a:srgbClr val="21CB9C"/>
      </a:accent1>
      <a:accent2>
        <a:srgbClr val="5059AB"/>
      </a:accent2>
      <a:accent3>
        <a:srgbClr val="7DE314"/>
      </a:accent3>
      <a:accent4>
        <a:srgbClr val="14A0C0"/>
      </a:accent4>
      <a:accent5>
        <a:srgbClr val="4F7BAC"/>
      </a:accent5>
      <a:accent6>
        <a:srgbClr val="70AD47"/>
      </a:accent6>
      <a:hlink>
        <a:srgbClr val="14A0C0"/>
      </a:hlink>
      <a:folHlink>
        <a:srgbClr val="5059A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ASE STUDY/QUOTE">
  <a:themeElements>
    <a:clrScheme name="COLLECTIVE MEDICAL PPT COLORS">
      <a:dk1>
        <a:srgbClr val="455469"/>
      </a:dk1>
      <a:lt1>
        <a:srgbClr val="FFFFFF"/>
      </a:lt1>
      <a:dk2>
        <a:srgbClr val="474747"/>
      </a:dk2>
      <a:lt2>
        <a:srgbClr val="14A0C0"/>
      </a:lt2>
      <a:accent1>
        <a:srgbClr val="21CB9C"/>
      </a:accent1>
      <a:accent2>
        <a:srgbClr val="5059AB"/>
      </a:accent2>
      <a:accent3>
        <a:srgbClr val="7DE314"/>
      </a:accent3>
      <a:accent4>
        <a:srgbClr val="14A0C0"/>
      </a:accent4>
      <a:accent5>
        <a:srgbClr val="4F7BAC"/>
      </a:accent5>
      <a:accent6>
        <a:srgbClr val="70AD47"/>
      </a:accent6>
      <a:hlink>
        <a:srgbClr val="14A0C0"/>
      </a:hlink>
      <a:folHlink>
        <a:srgbClr val="5059A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ollective Theme">
      <a:dk1>
        <a:srgbClr val="455469"/>
      </a:dk1>
      <a:lt1>
        <a:srgbClr val="FFFFFF"/>
      </a:lt1>
      <a:dk2>
        <a:srgbClr val="474747"/>
      </a:dk2>
      <a:lt2>
        <a:srgbClr val="14A0C0"/>
      </a:lt2>
      <a:accent1>
        <a:srgbClr val="21CB9C"/>
      </a:accent1>
      <a:accent2>
        <a:srgbClr val="5059AB"/>
      </a:accent2>
      <a:accent3>
        <a:srgbClr val="7DE314"/>
      </a:accent3>
      <a:accent4>
        <a:srgbClr val="14A0C0"/>
      </a:accent4>
      <a:accent5>
        <a:srgbClr val="4F7BAC"/>
      </a:accent5>
      <a:accent6>
        <a:srgbClr val="70AD47"/>
      </a:accent6>
      <a:hlink>
        <a:srgbClr val="14A0C0"/>
      </a:hlink>
      <a:folHlink>
        <a:srgbClr val="5059AB"/>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8342</TotalTime>
  <Words>466</Words>
  <Application>Microsoft Office PowerPoint</Application>
  <PresentationFormat>Widescreen</PresentationFormat>
  <Paragraphs>43</Paragraphs>
  <Slides>6</Slides>
  <Notes>2</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6</vt:i4>
      </vt:variant>
    </vt:vector>
  </HeadingPairs>
  <TitlesOfParts>
    <vt:vector size="15" baseType="lpstr">
      <vt:lpstr>Arial</vt:lpstr>
      <vt:lpstr>Calibri</vt:lpstr>
      <vt:lpstr>Calibri Light</vt:lpstr>
      <vt:lpstr>Corbel</vt:lpstr>
      <vt:lpstr>Courier New</vt:lpstr>
      <vt:lpstr>Custom Design</vt:lpstr>
      <vt:lpstr>MISSION STATEMENT</vt:lpstr>
      <vt:lpstr>CASE STUDY/QUOTE</vt:lpstr>
      <vt:lpstr>Office Theme</vt:lpstr>
      <vt:lpstr>PowerPoint Presentation</vt:lpstr>
      <vt:lpstr>TCM Workflow</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Nusrat Alam</dc:creator>
  <cp:lastModifiedBy>cmt_10</cp:lastModifiedBy>
  <cp:revision>288</cp:revision>
  <dcterms:created xsi:type="dcterms:W3CDTF">2018-07-05T03:52:00Z</dcterms:created>
  <dcterms:modified xsi:type="dcterms:W3CDTF">2019-02-22T00:19:31Z</dcterms:modified>
</cp:coreProperties>
</file>